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1.xml" ContentType="application/vnd.openxmlformats-officedocument.presentationml.tags+xml"/>
  <Override PartName="/ppt/notesSlides/notesSlide9.xml" ContentType="application/vnd.openxmlformats-officedocument.presentationml.notesSlide+xml"/>
  <Override PartName="/ppt/tags/tag2.xml" ContentType="application/vnd.openxmlformats-officedocument.presentationml.tags+xml"/>
  <Override PartName="/ppt/notesSlides/notesSlide10.xml" ContentType="application/vnd.openxmlformats-officedocument.presentationml.notesSlide+xml"/>
  <Override PartName="/ppt/tags/tag3.xml" ContentType="application/vnd.openxmlformats-officedocument.presentationml.tags+xml"/>
  <Override PartName="/ppt/notesSlides/notesSlide11.xml" ContentType="application/vnd.openxmlformats-officedocument.presentationml.notesSlide+xml"/>
  <Override PartName="/ppt/tags/tag4.xml" ContentType="application/vnd.openxmlformats-officedocument.presentationml.tags+xml"/>
  <Override PartName="/ppt/notesSlides/notesSlide12.xml" ContentType="application/vnd.openxmlformats-officedocument.presentationml.notesSlide+xml"/>
  <Override PartName="/ppt/tags/tag5.xml" ContentType="application/vnd.openxmlformats-officedocument.presentationml.tags+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09" r:id="rId5"/>
    <p:sldMasterId id="2147484327" r:id="rId6"/>
  </p:sldMasterIdLst>
  <p:notesMasterIdLst>
    <p:notesMasterId r:id="rId44"/>
  </p:notesMasterIdLst>
  <p:handoutMasterIdLst>
    <p:handoutMasterId r:id="rId45"/>
  </p:handoutMasterIdLst>
  <p:sldIdLst>
    <p:sldId id="258" r:id="rId7"/>
    <p:sldId id="443" r:id="rId8"/>
    <p:sldId id="355" r:id="rId9"/>
    <p:sldId id="356" r:id="rId10"/>
    <p:sldId id="410" r:id="rId11"/>
    <p:sldId id="413" r:id="rId12"/>
    <p:sldId id="411" r:id="rId13"/>
    <p:sldId id="412" r:id="rId14"/>
    <p:sldId id="415" r:id="rId15"/>
    <p:sldId id="416" r:id="rId16"/>
    <p:sldId id="440" r:id="rId17"/>
    <p:sldId id="417" r:id="rId18"/>
    <p:sldId id="418" r:id="rId19"/>
    <p:sldId id="419" r:id="rId20"/>
    <p:sldId id="439" r:id="rId21"/>
    <p:sldId id="409" r:id="rId22"/>
    <p:sldId id="429" r:id="rId23"/>
    <p:sldId id="430" r:id="rId24"/>
    <p:sldId id="431" r:id="rId25"/>
    <p:sldId id="432" r:id="rId26"/>
    <p:sldId id="435" r:id="rId27"/>
    <p:sldId id="436" r:id="rId28"/>
    <p:sldId id="433" r:id="rId29"/>
    <p:sldId id="437" r:id="rId30"/>
    <p:sldId id="441" r:id="rId31"/>
    <p:sldId id="438" r:id="rId32"/>
    <p:sldId id="394" r:id="rId33"/>
    <p:sldId id="407" r:id="rId34"/>
    <p:sldId id="398" r:id="rId35"/>
    <p:sldId id="406" r:id="rId36"/>
    <p:sldId id="404" r:id="rId37"/>
    <p:sldId id="428" r:id="rId38"/>
    <p:sldId id="399" r:id="rId39"/>
    <p:sldId id="400" r:id="rId40"/>
    <p:sldId id="401" r:id="rId41"/>
    <p:sldId id="442" r:id="rId42"/>
    <p:sldId id="402" r:id="rId43"/>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uild 2015 Breakout Template" id="{D75A0D65-BF15-4822-BC6D-74C66FDCD9EE}">
          <p14:sldIdLst>
            <p14:sldId id="258"/>
            <p14:sldId id="443"/>
            <p14:sldId id="355"/>
            <p14:sldId id="356"/>
            <p14:sldId id="410"/>
            <p14:sldId id="413"/>
            <p14:sldId id="411"/>
            <p14:sldId id="412"/>
            <p14:sldId id="415"/>
            <p14:sldId id="416"/>
            <p14:sldId id="440"/>
            <p14:sldId id="417"/>
            <p14:sldId id="418"/>
            <p14:sldId id="419"/>
            <p14:sldId id="439"/>
            <p14:sldId id="409"/>
            <p14:sldId id="429"/>
            <p14:sldId id="430"/>
            <p14:sldId id="431"/>
            <p14:sldId id="432"/>
            <p14:sldId id="435"/>
            <p14:sldId id="436"/>
            <p14:sldId id="433"/>
            <p14:sldId id="437"/>
            <p14:sldId id="441"/>
            <p14:sldId id="438"/>
            <p14:sldId id="394"/>
            <p14:sldId id="407"/>
            <p14:sldId id="398"/>
            <p14:sldId id="406"/>
            <p14:sldId id="404"/>
            <p14:sldId id="428"/>
            <p14:sldId id="399"/>
            <p14:sldId id="400"/>
            <p14:sldId id="401"/>
            <p14:sldId id="442"/>
            <p14:sldId id="40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BCF2"/>
    <a:srgbClr val="46998F"/>
    <a:srgbClr val="BAD80A"/>
    <a:srgbClr val="B4A0FF"/>
    <a:srgbClr val="00BFF6"/>
    <a:srgbClr val="0078D7"/>
    <a:srgbClr val="00188F"/>
    <a:srgbClr val="00176B"/>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18" autoAdjust="0"/>
    <p:restoredTop sz="96323" autoAdjust="0"/>
  </p:normalViewPr>
  <p:slideViewPr>
    <p:cSldViewPr>
      <p:cViewPr varScale="1">
        <p:scale>
          <a:sx n="43" d="100"/>
          <a:sy n="43" d="100"/>
        </p:scale>
        <p:origin x="1000" y="60"/>
      </p:cViewPr>
      <p:guideLst/>
    </p:cSldViewPr>
  </p:slideViewPr>
  <p:outlineViewPr>
    <p:cViewPr>
      <p:scale>
        <a:sx n="33" d="100"/>
        <a:sy n="33" d="100"/>
      </p:scale>
      <p:origin x="0" y="-9192"/>
    </p:cViewPr>
  </p:outlineViewPr>
  <p:notesTextViewPr>
    <p:cViewPr>
      <p:scale>
        <a:sx n="100" d="100"/>
        <a:sy n="100" d="100"/>
      </p:scale>
      <p:origin x="0" y="0"/>
    </p:cViewPr>
  </p:notesTextViewPr>
  <p:sorterViewPr>
    <p:cViewPr>
      <p:scale>
        <a:sx n="75" d="100"/>
        <a:sy n="75" d="100"/>
      </p:scale>
      <p:origin x="0" y="0"/>
    </p:cViewPr>
  </p:sorterViewPr>
  <p:notesViewPr>
    <p:cSldViewPr showGuides="1">
      <p:cViewPr varScale="1">
        <p:scale>
          <a:sx n="83" d="100"/>
          <a:sy n="83" d="100"/>
        </p:scale>
        <p:origin x="299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slide" Target="slides/slide35.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49"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slide" Target="slides/slide37.xml"/><Relationship Id="rId48" Type="http://schemas.openxmlformats.org/officeDocument/2006/relationships/theme" Target="theme/theme1.xml"/><Relationship Id="rId8"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smtClean="0">
                <a:latin typeface="Segoe UI" pitchFamily="34" charset="0"/>
              </a:rPr>
              <a:t>Build 2015</a:t>
            </a:r>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11/6/2015 4:29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latin typeface="Segoe UI" pitchFamily="34" charset="0"/>
              </a:rPr>
              <a:t>Build 2015</a:t>
            </a:r>
            <a:endParaRPr lang="en-US" dirty="0">
              <a:latin typeface="Segoe UI" pitchFamily="34" charset="0"/>
            </a:endParaRP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11/6/2015 4:29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C6996B83-60CF-42A8-BA06-F99D0BEC30B3}" type="datetime1">
              <a:rPr lang="en-US" smtClean="0"/>
              <a:t>11/6/2015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dirty="0"/>
          </a:p>
        </p:txBody>
      </p:sp>
      <p:sp>
        <p:nvSpPr>
          <p:cNvPr id="7" name="Header Placeholder 6"/>
          <p:cNvSpPr>
            <a:spLocks noGrp="1"/>
          </p:cNvSpPr>
          <p:nvPr>
            <p:ph type="hdr" sz="quarter" idx="13"/>
          </p:nvPr>
        </p:nvSpPr>
        <p:spPr/>
        <p:txBody>
          <a:bodyPr/>
          <a:lstStyle/>
          <a:p>
            <a:r>
              <a:rPr lang="en-US" dirty="0" smtClean="0"/>
              <a:t>Build 2014</a:t>
            </a:r>
            <a:endParaRPr lang="en-US" dirty="0"/>
          </a:p>
        </p:txBody>
      </p:sp>
    </p:spTree>
    <p:extLst>
      <p:ext uri="{BB962C8B-B14F-4D97-AF65-F5344CB8AC3E}">
        <p14:creationId xmlns:p14="http://schemas.microsoft.com/office/powerpoint/2010/main" val="4802858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normAutofit/>
          </a:bodyPr>
          <a:lstStyle/>
          <a:p>
            <a:r>
              <a:rPr lang="en-US" dirty="0" smtClean="0"/>
              <a:t>If you’re looking for something a little bit</a:t>
            </a:r>
            <a:r>
              <a:rPr lang="en-US" baseline="0" dirty="0" smtClean="0"/>
              <a:t> more hands-on and you don’t mind doing some programing, Ben Fry wrote a book called “Visualizing Data” in which he walks through several code-complete visualizations using a number of different data sets and techniques. </a:t>
            </a:r>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34</a:t>
            </a:fld>
            <a:endParaRPr lang="en-US"/>
          </a:p>
        </p:txBody>
      </p:sp>
    </p:spTree>
    <p:extLst>
      <p:ext uri="{BB962C8B-B14F-4D97-AF65-F5344CB8AC3E}">
        <p14:creationId xmlns:p14="http://schemas.microsoft.com/office/powerpoint/2010/main" val="5508518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normAutofit/>
          </a:bodyPr>
          <a:lstStyle/>
          <a:p>
            <a:r>
              <a:rPr lang="en-US" dirty="0" smtClean="0"/>
              <a:t>Finally,</a:t>
            </a:r>
            <a:r>
              <a:rPr lang="en-US" baseline="0" dirty="0" smtClean="0"/>
              <a:t> if you just have a passing interest in data visualization, but you want to see more cool stuff, check out Nathan </a:t>
            </a:r>
            <a:r>
              <a:rPr lang="en-US" baseline="0" dirty="0" err="1" smtClean="0"/>
              <a:t>Yau’s</a:t>
            </a:r>
            <a:r>
              <a:rPr lang="en-US" baseline="0" dirty="0" smtClean="0"/>
              <a:t> blog “Flowing Data”. </a:t>
            </a:r>
            <a:r>
              <a:rPr lang="en-US" baseline="0" dirty="0" err="1" smtClean="0"/>
              <a:t>Yau</a:t>
            </a:r>
            <a:r>
              <a:rPr lang="en-US" baseline="0" dirty="0" smtClean="0"/>
              <a:t> is a PhD student (soon to be a PhD) who is deep into information visualization and posts visualizations that pop up on the web. It’s an excellent blend of good examples, bad examples and academic offerings.</a:t>
            </a:r>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35</a:t>
            </a:fld>
            <a:endParaRPr lang="en-US"/>
          </a:p>
        </p:txBody>
      </p:sp>
    </p:spTree>
    <p:extLst>
      <p:ext uri="{BB962C8B-B14F-4D97-AF65-F5344CB8AC3E}">
        <p14:creationId xmlns:p14="http://schemas.microsoft.com/office/powerpoint/2010/main" val="15615838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normAutofit/>
          </a:bodyPr>
          <a:lstStyle/>
          <a:p>
            <a:r>
              <a:rPr lang="en-US" dirty="0" smtClean="0"/>
              <a:t>Finally,</a:t>
            </a:r>
            <a:r>
              <a:rPr lang="en-US" baseline="0" dirty="0" smtClean="0"/>
              <a:t> if you just have a passing interest in data visualization, but you want to see more cool stuff, check out Nathan </a:t>
            </a:r>
            <a:r>
              <a:rPr lang="en-US" baseline="0" dirty="0" err="1" smtClean="0"/>
              <a:t>Yau’s</a:t>
            </a:r>
            <a:r>
              <a:rPr lang="en-US" baseline="0" dirty="0" smtClean="0"/>
              <a:t> blog “Flowing Data”. </a:t>
            </a:r>
            <a:r>
              <a:rPr lang="en-US" baseline="0" dirty="0" err="1" smtClean="0"/>
              <a:t>Yau</a:t>
            </a:r>
            <a:r>
              <a:rPr lang="en-US" baseline="0" dirty="0" smtClean="0"/>
              <a:t> is a PhD student (soon to be a PhD) who is deep into information visualization and posts visualizations that pop up on the web. It’s an excellent blend of good examples, bad examples and academic offerings.</a:t>
            </a:r>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36</a:t>
            </a:fld>
            <a:endParaRPr lang="en-US"/>
          </a:p>
        </p:txBody>
      </p:sp>
    </p:spTree>
    <p:extLst>
      <p:ext uri="{BB962C8B-B14F-4D97-AF65-F5344CB8AC3E}">
        <p14:creationId xmlns:p14="http://schemas.microsoft.com/office/powerpoint/2010/main" val="20320143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normAutofit/>
          </a:bodyPr>
          <a:lstStyle/>
          <a:p>
            <a:r>
              <a:rPr lang="en-US" dirty="0" smtClean="0"/>
              <a:t>Finally,</a:t>
            </a:r>
            <a:r>
              <a:rPr lang="en-US" baseline="0" dirty="0" smtClean="0"/>
              <a:t> The O’Reilly book “Beautiful Visualization” is a compilation of visualization topics and techniques from over a dozen leaders in the field.</a:t>
            </a:r>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37</a:t>
            </a:fld>
            <a:endParaRPr lang="en-US"/>
          </a:p>
        </p:txBody>
      </p:sp>
    </p:spTree>
    <p:extLst>
      <p:ext uri="{BB962C8B-B14F-4D97-AF65-F5344CB8AC3E}">
        <p14:creationId xmlns:p14="http://schemas.microsoft.com/office/powerpoint/2010/main" val="1155428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11/6/2015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36965033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11/6/2015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a:t>
            </a:fld>
            <a:endParaRPr lang="en-US" dirty="0">
              <a:solidFill>
                <a:prstClr val="black"/>
              </a:solidFill>
            </a:endParaRPr>
          </a:p>
        </p:txBody>
      </p:sp>
    </p:spTree>
    <p:extLst>
      <p:ext uri="{BB962C8B-B14F-4D97-AF65-F5344CB8AC3E}">
        <p14:creationId xmlns:p14="http://schemas.microsoft.com/office/powerpoint/2010/main" val="17071289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11/6/2015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34154865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11/6/2015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16</a:t>
            </a:fld>
            <a:endParaRPr lang="en-US" dirty="0">
              <a:solidFill>
                <a:prstClr val="black"/>
              </a:solidFill>
            </a:endParaRPr>
          </a:p>
        </p:txBody>
      </p:sp>
    </p:spTree>
    <p:extLst>
      <p:ext uri="{BB962C8B-B14F-4D97-AF65-F5344CB8AC3E}">
        <p14:creationId xmlns:p14="http://schemas.microsoft.com/office/powerpoint/2010/main" val="17749502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11/6/2015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27</a:t>
            </a:fld>
            <a:endParaRPr lang="en-US" dirty="0">
              <a:solidFill>
                <a:prstClr val="black"/>
              </a:solidFill>
            </a:endParaRPr>
          </a:p>
        </p:txBody>
      </p:sp>
    </p:spTree>
    <p:extLst>
      <p:ext uri="{BB962C8B-B14F-4D97-AF65-F5344CB8AC3E}">
        <p14:creationId xmlns:p14="http://schemas.microsoft.com/office/powerpoint/2010/main" val="3693673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11/6/2015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19563752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11/6/2015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32</a:t>
            </a:fld>
            <a:endParaRPr lang="en-US" dirty="0">
              <a:solidFill>
                <a:prstClr val="black"/>
              </a:solidFill>
            </a:endParaRPr>
          </a:p>
        </p:txBody>
      </p:sp>
    </p:spTree>
    <p:extLst>
      <p:ext uri="{BB962C8B-B14F-4D97-AF65-F5344CB8AC3E}">
        <p14:creationId xmlns:p14="http://schemas.microsoft.com/office/powerpoint/2010/main" val="9111336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normAutofit/>
          </a:bodyPr>
          <a:lstStyle/>
          <a:p>
            <a:r>
              <a:rPr lang="en-US" dirty="0" smtClean="0"/>
              <a:t>Finally, if you’d like</a:t>
            </a:r>
            <a:r>
              <a:rPr lang="en-US" baseline="0" dirty="0" smtClean="0"/>
              <a:t> to know more about visualization, here are a couple of recommendations. First in line is Edward </a:t>
            </a:r>
            <a:r>
              <a:rPr lang="en-US" baseline="0" dirty="0" err="1" smtClean="0"/>
              <a:t>Tufte</a:t>
            </a:r>
            <a:r>
              <a:rPr lang="en-US" baseline="0" dirty="0" smtClean="0"/>
              <a:t>. </a:t>
            </a:r>
            <a:r>
              <a:rPr lang="en-US" baseline="0" dirty="0" err="1" smtClean="0"/>
              <a:t>Tufte</a:t>
            </a:r>
            <a:r>
              <a:rPr lang="en-US" baseline="0" dirty="0" smtClean="0"/>
              <a:t> is considered the leader in information visualization literature. If you’re more interested in discussion over hundreds of examples and a more academic approach to the topic, this is the way to go.</a:t>
            </a:r>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33</a:t>
            </a:fld>
            <a:endParaRPr lang="en-US"/>
          </a:p>
        </p:txBody>
      </p:sp>
    </p:spTree>
    <p:extLst>
      <p:ext uri="{BB962C8B-B14F-4D97-AF65-F5344CB8AC3E}">
        <p14:creationId xmlns:p14="http://schemas.microsoft.com/office/powerpoint/2010/main" val="33205363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630862"/>
            <a:ext cx="9142098" cy="1055009"/>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Matthias Shapiro</a:t>
            </a:r>
          </a:p>
          <a:p>
            <a:pPr lvl="0"/>
            <a:r>
              <a:rPr lang="en-US" dirty="0" smtClean="0"/>
              <a:t>@</a:t>
            </a:r>
            <a:r>
              <a:rPr lang="en-US" dirty="0" err="1" smtClean="0"/>
              <a:t>politicalmath</a:t>
            </a:r>
            <a:endParaRPr lang="en-US" dirty="0" smtClean="0"/>
          </a:p>
          <a:p>
            <a:pPr lvl="0"/>
            <a:r>
              <a:rPr lang="en-US" dirty="0" smtClean="0"/>
              <a:t>matthias.shapiro@outlook.com</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39834113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534779"/>
          </a:xfrm>
        </p:spPr>
        <p:txBody>
          <a:bodyPr>
            <a:spAutoFit/>
          </a:bodyPr>
          <a:lstStyle>
            <a:lvl1pPr>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84200" indent="-2413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71441" indent="-3429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4166" rtl="0" eaLnBrk="1" latinLnBrk="0" hangingPunct="1">
              <a:spcBef>
                <a:spcPct val="20000"/>
              </a:spcBef>
              <a:spcAft>
                <a:spcPts val="816"/>
              </a:spcAft>
              <a:buFont typeface="Arial" pitchFamily="34" charset="0"/>
              <a:buNone/>
            </a:pPr>
            <a:r>
              <a:rPr lang="en-US" smtClean="0"/>
              <a:t>Click to edit Master text styles</a:t>
            </a:r>
          </a:p>
          <a:p>
            <a:pPr marL="0" lvl="1" indent="0" algn="l" defTabSz="914166" rtl="0" eaLnBrk="1" latinLnBrk="0" hangingPunct="1">
              <a:spcBef>
                <a:spcPct val="20000"/>
              </a:spcBef>
              <a:spcAft>
                <a:spcPts val="816"/>
              </a:spcAft>
              <a:buFont typeface="Arial" pitchFamily="34" charset="0"/>
              <a:buNone/>
            </a:pPr>
            <a:r>
              <a:rPr lang="en-US" smtClean="0"/>
              <a:t>Second level</a:t>
            </a:r>
          </a:p>
          <a:p>
            <a:pPr marL="0" lvl="2" indent="0" algn="l" defTabSz="914166" rtl="0" eaLnBrk="1" latinLnBrk="0" hangingPunct="1">
              <a:spcBef>
                <a:spcPct val="20000"/>
              </a:spcBef>
              <a:spcAft>
                <a:spcPts val="816"/>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8446005"/>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345222"/>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2" hasCustomPrompt="1"/>
          </p:nvPr>
        </p:nvSpPr>
        <p:spPr>
          <a:xfrm>
            <a:off x="350837" y="5935662"/>
            <a:ext cx="11885297" cy="902608"/>
          </a:xfrm>
          <a:noFill/>
        </p:spPr>
        <p:txBody>
          <a:bodyPr lIns="146304" tIns="109728" rIns="146304" bIns="109728" anchor="b">
            <a:noAutofit/>
          </a:bodyPr>
          <a:lstStyle>
            <a:lvl1pPr marL="0" indent="0" algn="r">
              <a:spcBef>
                <a:spcPts val="0"/>
              </a:spcBef>
              <a:buNone/>
              <a:defRPr sz="2400" spc="0" baseline="0">
                <a:gradFill>
                  <a:gsLst>
                    <a:gs pos="0">
                      <a:schemeClr val="tx1"/>
                    </a:gs>
                    <a:gs pos="100000">
                      <a:schemeClr val="tx1"/>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smtClean="0"/>
              <a:t>Matthias</a:t>
            </a:r>
          </a:p>
          <a:p>
            <a:pPr lvl="0"/>
            <a:r>
              <a:rPr lang="en-US" dirty="0" smtClean="0"/>
              <a:t> Shapiro</a:t>
            </a:r>
          </a:p>
        </p:txBody>
      </p:sp>
    </p:spTree>
    <p:extLst>
      <p:ext uri="{BB962C8B-B14F-4D97-AF65-F5344CB8AC3E}">
        <p14:creationId xmlns:p14="http://schemas.microsoft.com/office/powerpoint/2010/main" val="1952510109"/>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09240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651294812"/>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6933025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34757872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6"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27450124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51033148"/>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Matthias Shapiro</a:t>
            </a:r>
          </a:p>
          <a:p>
            <a:pPr lvl="0"/>
            <a:r>
              <a:rPr lang="en-US" dirty="0" smtClean="0"/>
              <a:t>@</a:t>
            </a:r>
            <a:r>
              <a:rPr lang="en-US" dirty="0" err="1" smtClean="0"/>
              <a:t>politicalmath</a:t>
            </a:r>
            <a:endParaRPr lang="en-US" dirty="0" smtClean="0"/>
          </a:p>
          <a:p>
            <a:pPr lvl="0"/>
            <a:r>
              <a:rPr lang="en-US" dirty="0" smtClean="0"/>
              <a:t>matthias.shapiro@outlook.com</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6"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26782781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2528510283"/>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smtClean="0"/>
              <a:t>Click to edit Master title style</a:t>
            </a:r>
            <a:endParaRPr lang="en-US" dirty="0"/>
          </a:p>
        </p:txBody>
      </p:sp>
    </p:spTree>
    <p:extLst>
      <p:ext uri="{BB962C8B-B14F-4D97-AF65-F5344CB8AC3E}">
        <p14:creationId xmlns:p14="http://schemas.microsoft.com/office/powerpoint/2010/main" val="1449488755"/>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900" indent="-34290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854131707"/>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wrap="square" lIns="182880" tIns="146304" rIns="182880" bIns="146304" anchor="ctr">
            <a:noAutofit/>
          </a:bodyPr>
          <a:lstStyle>
            <a:lvl1pPr marL="0" indent="0">
              <a:lnSpc>
                <a:spcPct val="95000"/>
              </a:lnSpc>
              <a:spcBef>
                <a:spcPts val="0"/>
              </a:spcBef>
              <a:spcAft>
                <a:spcPts val="1632"/>
              </a:spcAft>
              <a:buNone/>
              <a:defRPr lang="en-US" sz="360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74638" y="1537563"/>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3594588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None/>
              <a:defRPr lang="en-US" sz="3600"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pPr>
            <a:r>
              <a:rPr lang="en-US" smtClean="0"/>
              <a:t>Click to edit Master text styles</a:t>
            </a:r>
          </a:p>
        </p:txBody>
      </p:sp>
      <p:sp>
        <p:nvSpPr>
          <p:cNvPr id="6" name="Text Placeholder 8"/>
          <p:cNvSpPr>
            <a:spLocks noGrp="1"/>
          </p:cNvSpPr>
          <p:nvPr>
            <p:ph type="body" sz="quarter" idx="16" hasCustomPrompt="1"/>
          </p:nvPr>
        </p:nvSpPr>
        <p:spPr>
          <a:xfrm>
            <a:off x="274641" y="296864"/>
            <a:ext cx="11887199" cy="914400"/>
          </a:xfrm>
        </p:spPr>
        <p:txBody>
          <a:bodyPr vert="horz" lIns="182880" tIns="146304" rIns="182880" bIns="146304" rtlCol="0" anchor="t">
            <a:noAutofit/>
          </a:bodyPr>
          <a:lstStyle>
            <a:lvl1pPr marL="0" indent="0"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74638"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02014389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600" kern="1200" dirty="0" smtClean="0">
                <a:gradFill>
                  <a:gsLst>
                    <a:gs pos="1299">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4120296809"/>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534779"/>
          </a:xfrm>
        </p:spPr>
        <p:txBody>
          <a:bodyPr>
            <a:spAutoFit/>
          </a:bodyPr>
          <a:lstStyle>
            <a:lvl1pPr>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84200" indent="-2413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71441" indent="-3429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4166" rtl="0" eaLnBrk="1" latinLnBrk="0" hangingPunct="1">
              <a:spcBef>
                <a:spcPct val="20000"/>
              </a:spcBef>
              <a:spcAft>
                <a:spcPts val="816"/>
              </a:spcAft>
              <a:buFont typeface="Arial" pitchFamily="34" charset="0"/>
              <a:buNone/>
            </a:pPr>
            <a:r>
              <a:rPr lang="en-US" smtClean="0"/>
              <a:t>Click to edit Master text styles</a:t>
            </a:r>
          </a:p>
          <a:p>
            <a:pPr marL="0" lvl="1" indent="0" algn="l" defTabSz="914166" rtl="0" eaLnBrk="1" latinLnBrk="0" hangingPunct="1">
              <a:spcBef>
                <a:spcPct val="20000"/>
              </a:spcBef>
              <a:spcAft>
                <a:spcPts val="816"/>
              </a:spcAft>
              <a:buFont typeface="Arial" pitchFamily="34" charset="0"/>
              <a:buNone/>
            </a:pPr>
            <a:r>
              <a:rPr lang="en-US" smtClean="0"/>
              <a:t>Second level</a:t>
            </a:r>
          </a:p>
          <a:p>
            <a:pPr marL="0" lvl="2" indent="0" algn="l" defTabSz="914166" rtl="0" eaLnBrk="1" latinLnBrk="0" hangingPunct="1">
              <a:spcBef>
                <a:spcPct val="20000"/>
              </a:spcBef>
              <a:spcAft>
                <a:spcPts val="816"/>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69819875"/>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7958541"/>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5959322"/>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404040"/>
                    </a:gs>
                    <a:gs pos="100000">
                      <a:srgbClr val="404040"/>
                    </a:gs>
                  </a:gsLst>
                  <a:lin ang="5400000" scaled="0"/>
                </a:gradFill>
                <a:cs typeface="Segoe UI" pitchFamily="34" charset="0"/>
              </a:rPr>
              <a:t>© </a:t>
            </a:r>
            <a:r>
              <a:rPr lang="en-US" sz="700" dirty="0" smtClean="0">
                <a:gradFill>
                  <a:gsLst>
                    <a:gs pos="0">
                      <a:srgbClr val="404040"/>
                    </a:gs>
                    <a:gs pos="100000">
                      <a:srgbClr val="404040"/>
                    </a:gs>
                  </a:gsLst>
                  <a:lin ang="5400000" scaled="0"/>
                </a:gradFill>
                <a:cs typeface="Segoe UI" pitchFamily="34" charset="0"/>
              </a:rPr>
              <a:t>2015 </a:t>
            </a:r>
            <a:r>
              <a:rPr lang="en-US" sz="700" dirty="0">
                <a:gradFill>
                  <a:gsLst>
                    <a:gs pos="0">
                      <a:srgbClr val="404040"/>
                    </a:gs>
                    <a:gs pos="100000">
                      <a:srgbClr val="404040"/>
                    </a:gs>
                  </a:gsLst>
                  <a:lin ang="5400000" scaled="0"/>
                </a:gradFill>
                <a:cs typeface="Segoe UI" pitchFamily="34" charset="0"/>
              </a:rPr>
              <a:t>Microsoft Corporation. All rights reserved. </a:t>
            </a:r>
          </a:p>
        </p:txBody>
      </p:sp>
    </p:spTree>
    <p:extLst>
      <p:ext uri="{BB962C8B-B14F-4D97-AF65-F5344CB8AC3E}">
        <p14:creationId xmlns:p14="http://schemas.microsoft.com/office/powerpoint/2010/main" val="528035086"/>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41704966"/>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48448317"/>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68692182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74102826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118852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7466333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6"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4767288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32300112"/>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smtClean="0"/>
              <a:t>Click to edit Master text styles</a:t>
            </a:r>
          </a:p>
        </p:txBody>
      </p:sp>
    </p:spTree>
    <p:extLst>
      <p:ext uri="{BB962C8B-B14F-4D97-AF65-F5344CB8AC3E}">
        <p14:creationId xmlns:p14="http://schemas.microsoft.com/office/powerpoint/2010/main" val="28139669"/>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2174182307"/>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a:defRPr kumimoji="0" lang="en-US" sz="2400"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buFont typeface="Arial" pitchFamily="34" charset="0"/>
              <a:buNone/>
              <a:tabLst/>
              <a:defRPr/>
            </a:pPr>
            <a:r>
              <a:rPr lang="en-US" dirty="0" smtClean="0"/>
              <a:t>Click to edit Master text styles</a:t>
            </a:r>
          </a:p>
        </p:txBody>
      </p:sp>
    </p:spTree>
    <p:extLst>
      <p:ext uri="{BB962C8B-B14F-4D97-AF65-F5344CB8AC3E}">
        <p14:creationId xmlns:p14="http://schemas.microsoft.com/office/powerpoint/2010/main" val="1242302471"/>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537563"/>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5610684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3792484346"/>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a:defRPr lang="en-US" sz="3600"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6" name="Text Placeholder 8"/>
          <p:cNvSpPr>
            <a:spLocks noGrp="1"/>
          </p:cNvSpPr>
          <p:nvPr>
            <p:ph type="body" sz="quarter" idx="16" hasCustomPrompt="1"/>
          </p:nvPr>
        </p:nvSpPr>
        <p:spPr>
          <a:xfrm>
            <a:off x="274641" y="296864"/>
            <a:ext cx="11887199" cy="914400"/>
          </a:xfrm>
        </p:spPr>
        <p:txBody>
          <a:bodyPr vert="horz" lIns="182880" tIns="146304" rIns="182880" bIns="146304" rtlCol="0" anchor="t">
            <a:noAutofit/>
          </a:bodyPr>
          <a:lstStyle>
            <a:lvl1pPr marL="0" indent="0"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74638"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44816828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a:defRPr lang="en-US" sz="3600"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dirty="0" smtClean="0"/>
              <a:t>Click to edit Master title style</a:t>
            </a:r>
            <a:endParaRPr lang="en-US" dirty="0"/>
          </a:p>
        </p:txBody>
      </p:sp>
    </p:spTree>
    <p:extLst>
      <p:ext uri="{BB962C8B-B14F-4D97-AF65-F5344CB8AC3E}">
        <p14:creationId xmlns:p14="http://schemas.microsoft.com/office/powerpoint/2010/main" val="93847405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534779"/>
          </a:xfrm>
        </p:spPr>
        <p:txBody>
          <a:bodyPr>
            <a:spAutoFit/>
          </a:bodyPr>
          <a:lstStyle>
            <a:lvl1pPr>
              <a:defRPr lang="en-US" sz="2400"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84200" indent="-241300">
              <a:defRPr lang="en-US" sz="2400"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71441" indent="-342900">
              <a:defRPr lang="en-US" sz="2400"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4166" rtl="0" eaLnBrk="1" latinLnBrk="0" hangingPunct="1">
              <a:spcBef>
                <a:spcPct val="20000"/>
              </a:spcBef>
              <a:spcAft>
                <a:spcPts val="816"/>
              </a:spcAft>
              <a:buFont typeface="Arial" pitchFamily="34" charset="0"/>
              <a:buNone/>
            </a:pPr>
            <a:r>
              <a:rPr lang="en-US" dirty="0" smtClean="0"/>
              <a:t>Click to edit Master text styles</a:t>
            </a:r>
          </a:p>
          <a:p>
            <a:pPr marL="0" marR="0" lvl="1" indent="0" algn="l" defTabSz="914166" rtl="0" eaLnBrk="1" fontAlgn="auto" latinLnBrk="0" hangingPunct="1">
              <a:lnSpc>
                <a:spcPct val="90000"/>
              </a:lnSpc>
              <a:spcBef>
                <a:spcPct val="20000"/>
              </a:spcBef>
              <a:spcAft>
                <a:spcPts val="816"/>
              </a:spcAft>
              <a:buClr>
                <a:schemeClr val="tx1"/>
              </a:buClr>
              <a:buSzPct val="90000"/>
              <a:buFont typeface="Arial" pitchFamily="34" charset="0"/>
              <a:buNone/>
              <a:tabLst/>
            </a:pPr>
            <a:r>
              <a:rPr lang="en-US" dirty="0" smtClean="0"/>
              <a:t>Second level</a:t>
            </a:r>
          </a:p>
          <a:p>
            <a:pPr marL="457082" lvl="2" indent="-228541" algn="l" defTabSz="914166" rtl="0" eaLnBrk="1" latinLnBrk="0" hangingPunct="1">
              <a:spcBef>
                <a:spcPct val="20000"/>
              </a:spcBef>
              <a:spcAft>
                <a:spcPts val="816"/>
              </a:spcAft>
              <a:buFont typeface="Arial" pitchFamily="34" charset="0"/>
              <a:buChar char="•"/>
            </a:pPr>
            <a:r>
              <a:rPr lang="en-US" dirty="0"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99510500"/>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79706318"/>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6357268"/>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2374873"/>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smtClean="0"/>
              <a:t>Click to edit Master title style</a:t>
            </a:r>
            <a:endParaRPr lang="en-US" dirty="0"/>
          </a:p>
        </p:txBody>
      </p:sp>
    </p:spTree>
    <p:extLst>
      <p:ext uri="{BB962C8B-B14F-4D97-AF65-F5344CB8AC3E}">
        <p14:creationId xmlns:p14="http://schemas.microsoft.com/office/powerpoint/2010/main" val="2611748254"/>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900" indent="-34290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1281390374"/>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wrap="square" lIns="182880" tIns="146304" rIns="182880" bIns="146304" anchor="ctr">
            <a:noAutofit/>
          </a:bodyPr>
          <a:lstStyle>
            <a:lvl1pPr marL="0" indent="0">
              <a:lnSpc>
                <a:spcPct val="95000"/>
              </a:lnSpc>
              <a:spcBef>
                <a:spcPts val="0"/>
              </a:spcBef>
              <a:spcAft>
                <a:spcPts val="1632"/>
              </a:spcAft>
              <a:buNone/>
              <a:defRPr lang="en-US" sz="360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74638" y="1537563"/>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00B294"/>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20628718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None/>
              <a:defRPr lang="en-US" sz="3600"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pPr>
            <a:r>
              <a:rPr lang="en-US" smtClean="0"/>
              <a:t>Click to edit Master text styles</a:t>
            </a:r>
          </a:p>
        </p:txBody>
      </p:sp>
      <p:sp>
        <p:nvSpPr>
          <p:cNvPr id="6" name="Text Placeholder 8"/>
          <p:cNvSpPr>
            <a:spLocks noGrp="1"/>
          </p:cNvSpPr>
          <p:nvPr>
            <p:ph type="body" sz="quarter" idx="16" hasCustomPrompt="1"/>
          </p:nvPr>
        </p:nvSpPr>
        <p:spPr>
          <a:xfrm>
            <a:off x="274641" y="296864"/>
            <a:ext cx="11887199" cy="914400"/>
          </a:xfrm>
        </p:spPr>
        <p:txBody>
          <a:bodyPr vert="horz" lIns="182880" tIns="146304" rIns="182880" bIns="146304" rtlCol="0" anchor="t">
            <a:noAutofit/>
          </a:bodyPr>
          <a:lstStyle>
            <a:lvl1pPr marL="0" indent="0"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74638"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00B294"/>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87928033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600" kern="1200" dirty="0" smtClean="0">
                <a:gradFill>
                  <a:gsLst>
                    <a:gs pos="1299">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65287442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image" Target="../media/image1.png"/><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5" Type="http://schemas.openxmlformats.org/officeDocument/2006/relationships/image" Target="../media/image1.png"/><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18"/>
          <a:stretch>
            <a:fillRect/>
          </a:stretch>
        </p:blipFill>
        <p:spPr>
          <a:xfrm rot="5400000">
            <a:off x="9393899" y="3050513"/>
            <a:ext cx="6995160" cy="894134"/>
          </a:xfrm>
          <a:prstGeom prst="rect">
            <a:avLst/>
          </a:prstGeom>
        </p:spPr>
      </p:pic>
      <p:sp>
        <p:nvSpPr>
          <p:cNvPr id="3" name="TextBox 2"/>
          <p:cNvSpPr txBox="1"/>
          <p:nvPr userDrawn="1"/>
        </p:nvSpPr>
        <p:spPr>
          <a:xfrm>
            <a:off x="-106363" y="6316662"/>
            <a:ext cx="5334000" cy="726353"/>
          </a:xfrm>
          <a:prstGeom prst="rect">
            <a:avLst/>
          </a:prstGeom>
          <a:noFill/>
        </p:spPr>
        <p:txBody>
          <a:bodyPr wrap="square" lIns="182880" tIns="146304" rIns="182880" bIns="146304" rtlCol="0">
            <a:spAutoFit/>
          </a:bodyPr>
          <a:lstStyle/>
          <a:p>
            <a:r>
              <a:rPr lang="en-US" sz="1400" dirty="0" smtClean="0">
                <a:solidFill>
                  <a:schemeClr val="tx1">
                    <a:lumMod val="75000"/>
                  </a:schemeClr>
                </a:solidFill>
              </a:rPr>
              <a:t>@</a:t>
            </a:r>
            <a:r>
              <a:rPr lang="en-US" sz="1400" dirty="0" err="1" smtClean="0">
                <a:solidFill>
                  <a:schemeClr val="tx1">
                    <a:lumMod val="75000"/>
                  </a:schemeClr>
                </a:solidFill>
              </a:rPr>
              <a:t>LaurenC_Lux</a:t>
            </a:r>
            <a:endParaRPr lang="en-US" sz="1400" dirty="0" smtClean="0">
              <a:solidFill>
                <a:schemeClr val="tx1">
                  <a:lumMod val="75000"/>
                </a:schemeClr>
              </a:solidFill>
            </a:endParaRPr>
          </a:p>
          <a:p>
            <a:r>
              <a:rPr lang="en-US" sz="1400" dirty="0" smtClean="0">
                <a:solidFill>
                  <a:schemeClr val="tx1">
                    <a:lumMod val="75000"/>
                  </a:schemeClr>
                </a:solidFill>
              </a:rPr>
              <a:t>lluxenburg@wparesearch.com</a:t>
            </a:r>
            <a:endParaRPr lang="en-US" sz="1400" dirty="0">
              <a:solidFill>
                <a:schemeClr val="tx1">
                  <a:lumMod val="75000"/>
                </a:schemeClr>
              </a:solidFill>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4" r:id="rId1"/>
    <p:sldLayoutId id="2147484265" r:id="rId2"/>
    <p:sldLayoutId id="2147484266" r:id="rId3"/>
    <p:sldLayoutId id="2147484267" r:id="rId4"/>
    <p:sldLayoutId id="2147484268" r:id="rId5"/>
    <p:sldLayoutId id="2147484269" r:id="rId6"/>
    <p:sldLayoutId id="2147484270" r:id="rId7"/>
    <p:sldLayoutId id="2147484271" r:id="rId8"/>
    <p:sldLayoutId id="2147484272" r:id="rId9"/>
    <p:sldLayoutId id="2147484273" r:id="rId10"/>
    <p:sldLayoutId id="2147484274" r:id="rId11"/>
    <p:sldLayoutId id="2147484275" r:id="rId12"/>
    <p:sldLayoutId id="2147484276" r:id="rId13"/>
    <p:sldLayoutId id="2147484277" r:id="rId14"/>
    <p:sldLayoutId id="2147484263" r:id="rId15"/>
    <p:sldLayoutId id="2147484307" r:id="rId16"/>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1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983162876"/>
      </p:ext>
    </p:extLst>
  </p:cSld>
  <p:clrMap bg1="lt1" tx1="dk1" bg2="lt2" tx2="dk2" accent1="accent1" accent2="accent2" accent3="accent3" accent4="accent4" accent5="accent5" accent6="accent6" hlink="hlink" folHlink="folHlink"/>
  <p:sldLayoutIdLst>
    <p:sldLayoutId id="2147484310" r:id="rId1"/>
    <p:sldLayoutId id="2147484311" r:id="rId2"/>
    <p:sldLayoutId id="2147484312" r:id="rId3"/>
    <p:sldLayoutId id="2147484313" r:id="rId4"/>
    <p:sldLayoutId id="2147484314" r:id="rId5"/>
    <p:sldLayoutId id="2147484315" r:id="rId6"/>
    <p:sldLayoutId id="2147484316" r:id="rId7"/>
    <p:sldLayoutId id="2147484317" r:id="rId8"/>
    <p:sldLayoutId id="2147484318" r:id="rId9"/>
    <p:sldLayoutId id="2147484319" r:id="rId10"/>
    <p:sldLayoutId id="2147484320" r:id="rId11"/>
    <p:sldLayoutId id="2147484321" r:id="rId12"/>
    <p:sldLayoutId id="2147484322" r:id="rId13"/>
    <p:sldLayoutId id="2147484323" r:id="rId14"/>
    <p:sldLayoutId id="2147484324" r:id="rId15"/>
    <p:sldLayoutId id="2147484325" r:id="rId16"/>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5"/>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441893976"/>
      </p:ext>
    </p:extLst>
  </p:cSld>
  <p:clrMap bg1="dk1" tx1="lt1" bg2="dk2" tx2="lt2" accent1="accent1" accent2="accent2" accent3="accent3" accent4="accent4" accent5="accent5" accent6="accent6" hlink="hlink" folHlink="folHlink"/>
  <p:sldLayoutIdLst>
    <p:sldLayoutId id="2147484328" r:id="rId1"/>
    <p:sldLayoutId id="2147484329" r:id="rId2"/>
    <p:sldLayoutId id="2147484330" r:id="rId3"/>
    <p:sldLayoutId id="2147484331" r:id="rId4"/>
    <p:sldLayoutId id="2147484332" r:id="rId5"/>
    <p:sldLayoutId id="2147484333" r:id="rId6"/>
    <p:sldLayoutId id="2147484334" r:id="rId7"/>
    <p:sldLayoutId id="2147484335" r:id="rId8"/>
    <p:sldLayoutId id="2147484336" r:id="rId9"/>
    <p:sldLayoutId id="2147484337" r:id="rId10"/>
    <p:sldLayoutId id="2147484338" r:id="rId11"/>
    <p:sldLayoutId id="2147484339" r:id="rId12"/>
    <p:sldLayoutId id="2147484340" r:id="rId13"/>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tags" Target="../tags/tag1.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23.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tags" Target="../tags/tag3.xml"/><Relationship Id="rId5" Type="http://schemas.openxmlformats.org/officeDocument/2006/relationships/image" Target="../media/image25.jpeg"/><Relationship Id="rId4" Type="http://schemas.openxmlformats.org/officeDocument/2006/relationships/image" Target="../media/image24.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ags" Target="../tags/tag4.xml"/><Relationship Id="rId5" Type="http://schemas.openxmlformats.org/officeDocument/2006/relationships/image" Target="../media/image27.png"/><Relationship Id="rId4" Type="http://schemas.openxmlformats.org/officeDocument/2006/relationships/image" Target="../media/image26.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tags" Target="../tags/tag5.xml"/><Relationship Id="rId4" Type="http://schemas.openxmlformats.org/officeDocument/2006/relationships/image" Target="../media/image28.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4702" y="2117164"/>
            <a:ext cx="11887135" cy="2980297"/>
          </a:xfrm>
        </p:spPr>
        <p:txBody>
          <a:bodyPr/>
          <a:lstStyle/>
          <a:p>
            <a:r>
              <a:rPr lang="en-US" dirty="0" smtClean="0"/>
              <a:t>Information Visualization</a:t>
            </a:r>
            <a:br>
              <a:rPr lang="en-US" dirty="0" smtClean="0"/>
            </a:br>
            <a:r>
              <a:rPr lang="en-US" dirty="0"/>
              <a:t/>
            </a:r>
            <a:br>
              <a:rPr lang="en-US" dirty="0"/>
            </a:br>
            <a:r>
              <a:rPr lang="en-US" dirty="0" smtClean="0"/>
              <a:t>Session 4: Tell Your Story</a:t>
            </a:r>
            <a:r>
              <a:rPr lang="en-US" dirty="0"/>
              <a:t/>
            </a:r>
            <a:br>
              <a:rPr lang="en-US" dirty="0"/>
            </a:br>
            <a:r>
              <a:rPr lang="en-US" sz="1400" dirty="0" smtClean="0"/>
              <a:t/>
            </a:r>
            <a:br>
              <a:rPr lang="en-US" sz="1400" dirty="0" smtClean="0"/>
            </a:br>
            <a:endParaRPr lang="en-US" sz="4800" dirty="0"/>
          </a:p>
        </p:txBody>
      </p:sp>
      <p:sp>
        <p:nvSpPr>
          <p:cNvPr id="6" name="Text Placeholder 5"/>
          <p:cNvSpPr>
            <a:spLocks noGrp="1"/>
          </p:cNvSpPr>
          <p:nvPr>
            <p:ph type="body" sz="quarter" idx="13"/>
          </p:nvPr>
        </p:nvSpPr>
        <p:spPr/>
        <p:txBody>
          <a:bodyPr/>
          <a:lstStyle/>
          <a:p>
            <a:endParaRPr lang="en-US" dirty="0"/>
          </a:p>
        </p:txBody>
      </p:sp>
      <p:sp>
        <p:nvSpPr>
          <p:cNvPr id="4" name="Text Placeholder 3"/>
          <p:cNvSpPr>
            <a:spLocks noGrp="1"/>
          </p:cNvSpPr>
          <p:nvPr>
            <p:ph type="body" sz="quarter" idx="12"/>
          </p:nvPr>
        </p:nvSpPr>
        <p:spPr>
          <a:xfrm>
            <a:off x="274702" y="6994525"/>
            <a:ext cx="9142098" cy="1055009"/>
          </a:xfrm>
        </p:spPr>
        <p:txBody>
          <a:bodyPr/>
          <a:lstStyle/>
          <a:p>
            <a:endParaRPr lang="en-US" dirty="0"/>
          </a:p>
        </p:txBody>
      </p:sp>
    </p:spTree>
    <p:extLst>
      <p:ext uri="{BB962C8B-B14F-4D97-AF65-F5344CB8AC3E}">
        <p14:creationId xmlns:p14="http://schemas.microsoft.com/office/powerpoint/2010/main" val="1271149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8000999" cy="4801314"/>
          </a:xfrm>
        </p:spPr>
        <p:txBody>
          <a:bodyPr/>
          <a:lstStyle/>
          <a:p>
            <a:pPr marL="0" indent="0">
              <a:buNone/>
            </a:pPr>
            <a:r>
              <a:rPr lang="en-US" dirty="0" smtClean="0"/>
              <a:t>Keep to one font family</a:t>
            </a:r>
          </a:p>
          <a:p>
            <a:pPr marL="0" indent="0">
              <a:buNone/>
            </a:pPr>
            <a:r>
              <a:rPr lang="en-US" dirty="0"/>
              <a:t>	</a:t>
            </a:r>
            <a:endParaRPr lang="en-US" dirty="0" smtClean="0"/>
          </a:p>
          <a:p>
            <a:pPr marL="0" indent="0">
              <a:buNone/>
            </a:pPr>
            <a:r>
              <a:rPr lang="en-US" dirty="0"/>
              <a:t>	</a:t>
            </a:r>
            <a:r>
              <a:rPr lang="en-US" dirty="0" smtClean="0"/>
              <a:t>Helvetica (on Mac)</a:t>
            </a:r>
          </a:p>
          <a:p>
            <a:pPr marL="0" indent="0">
              <a:buNone/>
            </a:pPr>
            <a:r>
              <a:rPr lang="en-US" dirty="0"/>
              <a:t>	</a:t>
            </a:r>
            <a:r>
              <a:rPr lang="en-US" dirty="0" smtClean="0"/>
              <a:t>Segoe (on Windows)</a:t>
            </a:r>
          </a:p>
          <a:p>
            <a:pPr marL="0" indent="0">
              <a:buNone/>
            </a:pPr>
            <a:endParaRPr lang="en-US" dirty="0"/>
          </a:p>
          <a:p>
            <a:pPr marL="0" indent="0">
              <a:buNone/>
            </a:pPr>
            <a:r>
              <a:rPr lang="en-US" dirty="0" smtClean="0"/>
              <a:t>Handwriting fonts </a:t>
            </a:r>
          </a:p>
          <a:p>
            <a:pPr marL="0" indent="0">
              <a:buNone/>
            </a:pPr>
            <a:r>
              <a:rPr lang="en-US" dirty="0" smtClean="0"/>
              <a:t>	http</a:t>
            </a:r>
            <a:r>
              <a:rPr lang="en-US" dirty="0"/>
              <a:t>://www.yourfonts.com/</a:t>
            </a:r>
            <a:endParaRPr lang="en-US" dirty="0" smtClean="0"/>
          </a:p>
        </p:txBody>
      </p:sp>
      <p:sp>
        <p:nvSpPr>
          <p:cNvPr id="3" name="Title 2"/>
          <p:cNvSpPr>
            <a:spLocks noGrp="1"/>
          </p:cNvSpPr>
          <p:nvPr>
            <p:ph type="title"/>
          </p:nvPr>
        </p:nvSpPr>
        <p:spPr/>
        <p:txBody>
          <a:bodyPr/>
          <a:lstStyle/>
          <a:p>
            <a:r>
              <a:rPr lang="en-US" dirty="0" smtClean="0"/>
              <a:t>Text - fonts</a:t>
            </a:r>
            <a:endParaRPr lang="en-US" dirty="0"/>
          </a:p>
        </p:txBody>
      </p:sp>
      <p:pic>
        <p:nvPicPr>
          <p:cNvPr id="4" name="Picture 3"/>
          <p:cNvPicPr>
            <a:picLocks noChangeAspect="1"/>
          </p:cNvPicPr>
          <p:nvPr/>
        </p:nvPicPr>
        <p:blipFill>
          <a:blip r:embed="rId2"/>
          <a:stretch>
            <a:fillRect/>
          </a:stretch>
        </p:blipFill>
        <p:spPr>
          <a:xfrm>
            <a:off x="8351837" y="1212849"/>
            <a:ext cx="3670434" cy="5228131"/>
          </a:xfrm>
          <a:prstGeom prst="rect">
            <a:avLst/>
          </a:prstGeom>
        </p:spPr>
      </p:pic>
    </p:spTree>
    <p:extLst>
      <p:ext uri="{BB962C8B-B14F-4D97-AF65-F5344CB8AC3E}">
        <p14:creationId xmlns:p14="http://schemas.microsoft.com/office/powerpoint/2010/main" val="93845878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8229599" cy="3447098"/>
          </a:xfrm>
        </p:spPr>
        <p:txBody>
          <a:bodyPr/>
          <a:lstStyle/>
          <a:p>
            <a:pPr marL="0" indent="0">
              <a:buNone/>
            </a:pPr>
            <a:r>
              <a:rPr lang="en-US" dirty="0" smtClean="0"/>
              <a:t>Identify Fonts</a:t>
            </a:r>
          </a:p>
          <a:p>
            <a:pPr marL="0" indent="0">
              <a:buNone/>
            </a:pPr>
            <a:r>
              <a:rPr lang="en-US" dirty="0"/>
              <a:t>	</a:t>
            </a:r>
            <a:r>
              <a:rPr lang="en-US" dirty="0" smtClean="0"/>
              <a:t>http://myfonts.com/whatthefont</a:t>
            </a:r>
            <a:endParaRPr lang="en-US" dirty="0"/>
          </a:p>
          <a:p>
            <a:pPr marL="0" indent="0">
              <a:buNone/>
            </a:pPr>
            <a:endParaRPr lang="en-US" dirty="0" smtClean="0"/>
          </a:p>
          <a:p>
            <a:pPr marL="0" indent="0">
              <a:buNone/>
            </a:pPr>
            <a:r>
              <a:rPr lang="en-US" dirty="0" smtClean="0">
                <a:latin typeface="MatthiasFont" panose="03000000000000000000" pitchFamily="66" charset="0"/>
              </a:rPr>
              <a:t>Handwriting fonts </a:t>
            </a:r>
          </a:p>
          <a:p>
            <a:pPr marL="0" indent="0">
              <a:buNone/>
            </a:pPr>
            <a:r>
              <a:rPr lang="en-US" dirty="0" smtClean="0">
                <a:latin typeface="MatthiasFont" panose="03000000000000000000" pitchFamily="66" charset="0"/>
              </a:rPr>
              <a:t>	http</a:t>
            </a:r>
            <a:r>
              <a:rPr lang="en-US" dirty="0">
                <a:latin typeface="MatthiasFont" panose="03000000000000000000" pitchFamily="66" charset="0"/>
              </a:rPr>
              <a:t>://www.yourfonts.com/</a:t>
            </a:r>
            <a:endParaRPr lang="en-US" dirty="0" smtClean="0">
              <a:latin typeface="MatthiasFont" panose="03000000000000000000" pitchFamily="66" charset="0"/>
            </a:endParaRPr>
          </a:p>
        </p:txBody>
      </p:sp>
      <p:sp>
        <p:nvSpPr>
          <p:cNvPr id="3" name="Title 2"/>
          <p:cNvSpPr>
            <a:spLocks noGrp="1"/>
          </p:cNvSpPr>
          <p:nvPr>
            <p:ph type="title"/>
          </p:nvPr>
        </p:nvSpPr>
        <p:spPr/>
        <p:txBody>
          <a:bodyPr/>
          <a:lstStyle/>
          <a:p>
            <a:r>
              <a:rPr lang="en-US" dirty="0" smtClean="0"/>
              <a:t>Text - fonts</a:t>
            </a:r>
            <a:endParaRPr lang="en-US" dirty="0"/>
          </a:p>
        </p:txBody>
      </p:sp>
    </p:spTree>
    <p:extLst>
      <p:ext uri="{BB962C8B-B14F-4D97-AF65-F5344CB8AC3E}">
        <p14:creationId xmlns:p14="http://schemas.microsoft.com/office/powerpoint/2010/main" val="157343163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7772399" cy="2092881"/>
          </a:xfrm>
        </p:spPr>
        <p:txBody>
          <a:bodyPr/>
          <a:lstStyle/>
          <a:p>
            <a:pPr marL="0" indent="0">
              <a:buNone/>
            </a:pPr>
            <a:r>
              <a:rPr lang="en-US" dirty="0" smtClean="0"/>
              <a:t>Alignment</a:t>
            </a:r>
          </a:p>
          <a:p>
            <a:pPr marL="0" indent="0">
              <a:buNone/>
            </a:pPr>
            <a:r>
              <a:rPr lang="en-US" dirty="0"/>
              <a:t>	</a:t>
            </a:r>
            <a:r>
              <a:rPr lang="en-US" dirty="0" smtClean="0"/>
              <a:t>grid systems (</a:t>
            </a:r>
            <a:r>
              <a:rPr lang="en-US" dirty="0" err="1" smtClean="0"/>
              <a:t>swiss</a:t>
            </a:r>
            <a:r>
              <a:rPr lang="en-US" dirty="0"/>
              <a:t>)</a:t>
            </a:r>
            <a:endParaRPr lang="en-US" dirty="0" smtClean="0"/>
          </a:p>
          <a:p>
            <a:pPr marL="0" indent="0">
              <a:buNone/>
            </a:pPr>
            <a:r>
              <a:rPr lang="en-US" dirty="0"/>
              <a:t>	</a:t>
            </a:r>
            <a:endParaRPr lang="en-US" dirty="0" smtClean="0"/>
          </a:p>
        </p:txBody>
      </p:sp>
      <p:sp>
        <p:nvSpPr>
          <p:cNvPr id="3" name="Title 2"/>
          <p:cNvSpPr>
            <a:spLocks noGrp="1"/>
          </p:cNvSpPr>
          <p:nvPr>
            <p:ph type="title"/>
          </p:nvPr>
        </p:nvSpPr>
        <p:spPr/>
        <p:txBody>
          <a:bodyPr/>
          <a:lstStyle/>
          <a:p>
            <a:r>
              <a:rPr lang="en-US" dirty="0" smtClean="0"/>
              <a:t>layout</a:t>
            </a:r>
            <a:endParaRPr lang="en-US" dirty="0"/>
          </a:p>
        </p:txBody>
      </p:sp>
      <p:pic>
        <p:nvPicPr>
          <p:cNvPr id="5" name="Picture 4"/>
          <p:cNvPicPr>
            <a:picLocks noChangeAspect="1"/>
          </p:cNvPicPr>
          <p:nvPr/>
        </p:nvPicPr>
        <p:blipFill>
          <a:blip r:embed="rId2"/>
          <a:stretch>
            <a:fillRect/>
          </a:stretch>
        </p:blipFill>
        <p:spPr>
          <a:xfrm>
            <a:off x="8199437" y="1364303"/>
            <a:ext cx="3829247" cy="5175516"/>
          </a:xfrm>
          <a:prstGeom prst="rect">
            <a:avLst/>
          </a:prstGeom>
        </p:spPr>
      </p:pic>
    </p:spTree>
    <p:extLst>
      <p:ext uri="{BB962C8B-B14F-4D97-AF65-F5344CB8AC3E}">
        <p14:creationId xmlns:p14="http://schemas.microsoft.com/office/powerpoint/2010/main" val="5980681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7772399" cy="4124206"/>
          </a:xfrm>
        </p:spPr>
        <p:txBody>
          <a:bodyPr/>
          <a:lstStyle/>
          <a:p>
            <a:pPr marL="0" indent="0">
              <a:buNone/>
            </a:pPr>
            <a:r>
              <a:rPr lang="en-US" dirty="0" smtClean="0"/>
              <a:t>Alignment</a:t>
            </a:r>
          </a:p>
          <a:p>
            <a:pPr marL="0" indent="0">
              <a:buNone/>
            </a:pPr>
            <a:r>
              <a:rPr lang="en-US" dirty="0"/>
              <a:t>	</a:t>
            </a:r>
            <a:r>
              <a:rPr lang="en-US" dirty="0" smtClean="0"/>
              <a:t>grid systems (</a:t>
            </a:r>
            <a:r>
              <a:rPr lang="en-US" dirty="0" err="1" smtClean="0"/>
              <a:t>swiss</a:t>
            </a:r>
            <a:r>
              <a:rPr lang="en-US" dirty="0"/>
              <a:t>)</a:t>
            </a:r>
            <a:endParaRPr lang="en-US" dirty="0" smtClean="0"/>
          </a:p>
          <a:p>
            <a:pPr marL="0" indent="0">
              <a:buNone/>
            </a:pPr>
            <a:r>
              <a:rPr lang="en-US" dirty="0"/>
              <a:t>	</a:t>
            </a:r>
          </a:p>
          <a:p>
            <a:pPr marL="0" indent="0">
              <a:buNone/>
            </a:pPr>
            <a:r>
              <a:rPr lang="en-US" dirty="0" smtClean="0"/>
              <a:t>Templates</a:t>
            </a:r>
          </a:p>
          <a:p>
            <a:pPr marL="0" indent="0">
              <a:buNone/>
            </a:pPr>
            <a:r>
              <a:rPr lang="en-US" dirty="0"/>
              <a:t>	</a:t>
            </a:r>
            <a:r>
              <a:rPr lang="en-US" dirty="0" smtClean="0"/>
              <a:t>the big data graphic blueprint</a:t>
            </a:r>
          </a:p>
          <a:p>
            <a:pPr marL="0" indent="0">
              <a:buNone/>
            </a:pPr>
            <a:r>
              <a:rPr lang="en-US" dirty="0"/>
              <a:t>	</a:t>
            </a:r>
            <a:endParaRPr lang="en-US" dirty="0" smtClean="0"/>
          </a:p>
        </p:txBody>
      </p:sp>
      <p:sp>
        <p:nvSpPr>
          <p:cNvPr id="3" name="Title 2"/>
          <p:cNvSpPr>
            <a:spLocks noGrp="1"/>
          </p:cNvSpPr>
          <p:nvPr>
            <p:ph type="title"/>
          </p:nvPr>
        </p:nvSpPr>
        <p:spPr/>
        <p:txBody>
          <a:bodyPr/>
          <a:lstStyle/>
          <a:p>
            <a:r>
              <a:rPr lang="en-US" dirty="0" smtClean="0"/>
              <a:t>layout</a:t>
            </a:r>
            <a:endParaRPr lang="en-US" dirty="0"/>
          </a:p>
        </p:txBody>
      </p:sp>
      <p:sp>
        <p:nvSpPr>
          <p:cNvPr id="4" name="Rectangle 3"/>
          <p:cNvSpPr/>
          <p:nvPr/>
        </p:nvSpPr>
        <p:spPr>
          <a:xfrm>
            <a:off x="503237" y="5783262"/>
            <a:ext cx="6781800" cy="646331"/>
          </a:xfrm>
          <a:prstGeom prst="rect">
            <a:avLst/>
          </a:prstGeom>
        </p:spPr>
        <p:txBody>
          <a:bodyPr wrap="square">
            <a:spAutoFit/>
          </a:bodyPr>
          <a:lstStyle/>
          <a:p>
            <a:r>
              <a:rPr lang="en-US" dirty="0"/>
              <a:t>http://flowingdata.com/2010/02/15/data-underload-9-big-graphic-blueprint/</a:t>
            </a:r>
          </a:p>
        </p:txBody>
      </p:sp>
      <p:pic>
        <p:nvPicPr>
          <p:cNvPr id="6" name="Picture 5"/>
          <p:cNvPicPr>
            <a:picLocks noChangeAspect="1"/>
          </p:cNvPicPr>
          <p:nvPr/>
        </p:nvPicPr>
        <p:blipFill>
          <a:blip r:embed="rId2"/>
          <a:stretch>
            <a:fillRect/>
          </a:stretch>
        </p:blipFill>
        <p:spPr>
          <a:xfrm>
            <a:off x="8094059" y="-1"/>
            <a:ext cx="4372578" cy="6994525"/>
          </a:xfrm>
          <a:prstGeom prst="rect">
            <a:avLst/>
          </a:prstGeom>
        </p:spPr>
      </p:pic>
    </p:spTree>
    <p:extLst>
      <p:ext uri="{BB962C8B-B14F-4D97-AF65-F5344CB8AC3E}">
        <p14:creationId xmlns:p14="http://schemas.microsoft.com/office/powerpoint/2010/main" val="3449157757"/>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6705599" cy="3323987"/>
          </a:xfrm>
        </p:spPr>
        <p:txBody>
          <a:bodyPr/>
          <a:lstStyle/>
          <a:p>
            <a:pPr marL="0" indent="0">
              <a:buNone/>
            </a:pPr>
            <a:r>
              <a:rPr lang="en-US" dirty="0" smtClean="0"/>
              <a:t>unit segmentation</a:t>
            </a:r>
          </a:p>
          <a:p>
            <a:pPr marL="0" indent="0">
              <a:buNone/>
            </a:pPr>
            <a:r>
              <a:rPr lang="en-US" dirty="0"/>
              <a:t>	</a:t>
            </a:r>
            <a:endParaRPr lang="en-US" dirty="0" smtClean="0"/>
          </a:p>
          <a:p>
            <a:pPr marL="0" indent="0">
              <a:buNone/>
            </a:pPr>
            <a:r>
              <a:rPr lang="en-US" dirty="0" smtClean="0"/>
              <a:t>visual detail lends visual interest to the scene</a:t>
            </a:r>
          </a:p>
          <a:p>
            <a:pPr marL="0" indent="0">
              <a:buNone/>
            </a:pPr>
            <a:r>
              <a:rPr lang="en-US" dirty="0"/>
              <a:t>	</a:t>
            </a:r>
            <a:endParaRPr lang="en-US" dirty="0" smtClean="0"/>
          </a:p>
        </p:txBody>
      </p:sp>
      <p:sp>
        <p:nvSpPr>
          <p:cNvPr id="3" name="Title 2"/>
          <p:cNvSpPr>
            <a:spLocks noGrp="1"/>
          </p:cNvSpPr>
          <p:nvPr>
            <p:ph type="title"/>
          </p:nvPr>
        </p:nvSpPr>
        <p:spPr/>
        <p:txBody>
          <a:bodyPr/>
          <a:lstStyle/>
          <a:p>
            <a:r>
              <a:rPr lang="en-US" dirty="0" smtClean="0"/>
              <a:t>layout</a:t>
            </a:r>
            <a:endParaRPr lang="en-US" dirty="0"/>
          </a:p>
        </p:txBody>
      </p:sp>
      <p:pic>
        <p:nvPicPr>
          <p:cNvPr id="2050" name="Picture 2" descr="http://www.politicalmathblog.com/wp-content/uploads/2010/03/MajorSocialSmal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4637" y="449263"/>
            <a:ext cx="3988847" cy="60198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7938295" y="6545262"/>
            <a:ext cx="3977371" cy="369332"/>
          </a:xfrm>
          <a:prstGeom prst="rect">
            <a:avLst/>
          </a:prstGeom>
        </p:spPr>
        <p:txBody>
          <a:bodyPr wrap="none">
            <a:spAutoFit/>
          </a:bodyPr>
          <a:lstStyle/>
          <a:p>
            <a:r>
              <a:rPr lang="en-US" dirty="0"/>
              <a:t>http://politicalmathblog.com/?p=424</a:t>
            </a:r>
          </a:p>
        </p:txBody>
      </p:sp>
    </p:spTree>
    <p:extLst>
      <p:ext uri="{BB962C8B-B14F-4D97-AF65-F5344CB8AC3E}">
        <p14:creationId xmlns:p14="http://schemas.microsoft.com/office/powerpoint/2010/main" val="1815414610"/>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4952999" cy="4555093"/>
          </a:xfrm>
        </p:spPr>
        <p:txBody>
          <a:bodyPr/>
          <a:lstStyle/>
          <a:p>
            <a:pPr marL="0" indent="0">
              <a:buNone/>
            </a:pPr>
            <a:r>
              <a:rPr lang="en-US" dirty="0" smtClean="0"/>
              <a:t>What is the key data point?</a:t>
            </a:r>
          </a:p>
          <a:p>
            <a:pPr marL="0" indent="0">
              <a:buNone/>
            </a:pPr>
            <a:endParaRPr lang="en-US" dirty="0"/>
          </a:p>
          <a:p>
            <a:pPr marL="0" indent="0">
              <a:buNone/>
            </a:pPr>
            <a:r>
              <a:rPr lang="en-US" dirty="0" smtClean="0"/>
              <a:t>How can we display it to make an impact?</a:t>
            </a:r>
          </a:p>
          <a:p>
            <a:pPr marL="0" indent="0">
              <a:buNone/>
            </a:pPr>
            <a:endParaRPr lang="en-US" dirty="0"/>
          </a:p>
          <a:p>
            <a:pPr marL="0" indent="0">
              <a:buNone/>
            </a:pPr>
            <a:r>
              <a:rPr lang="en-US" dirty="0" smtClean="0"/>
              <a:t>Put it at the end</a:t>
            </a:r>
          </a:p>
        </p:txBody>
      </p:sp>
      <p:sp>
        <p:nvSpPr>
          <p:cNvPr id="3" name="Title 2"/>
          <p:cNvSpPr>
            <a:spLocks noGrp="1"/>
          </p:cNvSpPr>
          <p:nvPr>
            <p:ph type="title"/>
          </p:nvPr>
        </p:nvSpPr>
        <p:spPr/>
        <p:txBody>
          <a:bodyPr/>
          <a:lstStyle/>
          <a:p>
            <a:r>
              <a:rPr lang="en-US" dirty="0" smtClean="0"/>
              <a:t>Start at the end</a:t>
            </a:r>
            <a:endParaRPr lang="en-US" dirty="0"/>
          </a:p>
        </p:txBody>
      </p:sp>
      <p:pic>
        <p:nvPicPr>
          <p:cNvPr id="4" name="Picture 3"/>
          <p:cNvPicPr>
            <a:picLocks noChangeAspect="1"/>
          </p:cNvPicPr>
          <p:nvPr/>
        </p:nvPicPr>
        <p:blipFill>
          <a:blip r:embed="rId2"/>
          <a:stretch>
            <a:fillRect/>
          </a:stretch>
        </p:blipFill>
        <p:spPr>
          <a:xfrm>
            <a:off x="5227637" y="1200293"/>
            <a:ext cx="6751490" cy="4722813"/>
          </a:xfrm>
          <a:prstGeom prst="rect">
            <a:avLst/>
          </a:prstGeom>
        </p:spPr>
      </p:pic>
      <p:sp>
        <p:nvSpPr>
          <p:cNvPr id="6" name="Rectangle 5"/>
          <p:cNvSpPr/>
          <p:nvPr/>
        </p:nvSpPr>
        <p:spPr>
          <a:xfrm>
            <a:off x="3094037" y="6500121"/>
            <a:ext cx="9705424" cy="369332"/>
          </a:xfrm>
          <a:prstGeom prst="rect">
            <a:avLst/>
          </a:prstGeom>
        </p:spPr>
        <p:txBody>
          <a:bodyPr wrap="square">
            <a:spAutoFit/>
          </a:bodyPr>
          <a:lstStyle/>
          <a:p>
            <a:r>
              <a:rPr lang="en-US" dirty="0"/>
              <a:t>https://medium.com/@politicalmath/what-does-a-3-parent-baby-look-like-706e9e5f45e9</a:t>
            </a:r>
          </a:p>
        </p:txBody>
      </p:sp>
    </p:spTree>
    <p:extLst>
      <p:ext uri="{BB962C8B-B14F-4D97-AF65-F5344CB8AC3E}">
        <p14:creationId xmlns:p14="http://schemas.microsoft.com/office/powerpoint/2010/main" val="180584606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US" dirty="0">
              <a:solidFill>
                <a:schemeClr val="tx1">
                  <a:lumMod val="75000"/>
                </a:schemeClr>
              </a:solidFill>
            </a:endParaRPr>
          </a:p>
        </p:txBody>
      </p:sp>
      <p:sp>
        <p:nvSpPr>
          <p:cNvPr id="5" name="Title 4"/>
          <p:cNvSpPr>
            <a:spLocks noGrp="1"/>
          </p:cNvSpPr>
          <p:nvPr>
            <p:ph type="ctrTitle"/>
          </p:nvPr>
        </p:nvSpPr>
        <p:spPr/>
        <p:txBody>
          <a:bodyPr/>
          <a:lstStyle/>
          <a:p>
            <a:r>
              <a:rPr lang="en-US" dirty="0" smtClean="0">
                <a:latin typeface="+mn-lt"/>
                <a:ea typeface="Segoe UI Black" panose="020B0A02040204020203" pitchFamily="34" charset="0"/>
                <a:cs typeface="Segoe UI Black" panose="020B0A02040204020203" pitchFamily="34" charset="0"/>
              </a:rPr>
              <a:t>interactive visualizations</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370571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738664"/>
          </a:xfrm>
        </p:spPr>
        <p:txBody>
          <a:bodyPr/>
          <a:lstStyle/>
          <a:p>
            <a:pPr marL="0" indent="0">
              <a:buNone/>
            </a:pPr>
            <a:r>
              <a:rPr lang="en-US" dirty="0" smtClean="0"/>
              <a:t> </a:t>
            </a:r>
            <a:endParaRPr lang="en-US" dirty="0"/>
          </a:p>
        </p:txBody>
      </p:sp>
      <p:sp>
        <p:nvSpPr>
          <p:cNvPr id="4" name="Title 3"/>
          <p:cNvSpPr>
            <a:spLocks noGrp="1"/>
          </p:cNvSpPr>
          <p:nvPr>
            <p:ph type="title"/>
          </p:nvPr>
        </p:nvSpPr>
        <p:spPr/>
        <p:txBody>
          <a:bodyPr/>
          <a:lstStyle/>
          <a:p>
            <a:r>
              <a:rPr lang="en-US" dirty="0" smtClean="0"/>
              <a:t>Layering Data With Interaction</a:t>
            </a:r>
            <a:endParaRPr lang="en-US" dirty="0"/>
          </a:p>
        </p:txBody>
      </p:sp>
      <p:sp>
        <p:nvSpPr>
          <p:cNvPr id="6" name="Rectangle 5"/>
          <p:cNvSpPr/>
          <p:nvPr/>
        </p:nvSpPr>
        <p:spPr>
          <a:xfrm>
            <a:off x="3017837" y="6354111"/>
            <a:ext cx="9418638" cy="369332"/>
          </a:xfrm>
          <a:prstGeom prst="rect">
            <a:avLst/>
          </a:prstGeom>
        </p:spPr>
        <p:txBody>
          <a:bodyPr wrap="square">
            <a:spAutoFit/>
          </a:bodyPr>
          <a:lstStyle/>
          <a:p>
            <a:r>
              <a:rPr lang="en-US" dirty="0"/>
              <a:t>http://www.nytimes.com/interactive/2008/09/04/business/20080907-metrics-graphic.html</a:t>
            </a:r>
          </a:p>
        </p:txBody>
      </p:sp>
      <p:pic>
        <p:nvPicPr>
          <p:cNvPr id="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2390" y="1554339"/>
            <a:ext cx="7768453" cy="48026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99110261"/>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738664"/>
          </a:xfrm>
        </p:spPr>
        <p:txBody>
          <a:bodyPr/>
          <a:lstStyle/>
          <a:p>
            <a:pPr marL="0" indent="0">
              <a:buNone/>
            </a:pPr>
            <a:r>
              <a:rPr lang="en-US" dirty="0" smtClean="0"/>
              <a:t> </a:t>
            </a:r>
            <a:endParaRPr lang="en-US" dirty="0"/>
          </a:p>
        </p:txBody>
      </p:sp>
      <p:sp>
        <p:nvSpPr>
          <p:cNvPr id="4" name="Title 3"/>
          <p:cNvSpPr>
            <a:spLocks noGrp="1"/>
          </p:cNvSpPr>
          <p:nvPr>
            <p:ph type="title"/>
          </p:nvPr>
        </p:nvSpPr>
        <p:spPr/>
        <p:txBody>
          <a:bodyPr/>
          <a:lstStyle/>
          <a:p>
            <a:r>
              <a:rPr lang="en-US" dirty="0" smtClean="0"/>
              <a:t>Layering Data With Interaction</a:t>
            </a:r>
            <a:endParaRPr lang="en-US" dirty="0"/>
          </a:p>
        </p:txBody>
      </p:sp>
      <p:sp>
        <p:nvSpPr>
          <p:cNvPr id="6" name="Rectangle 5"/>
          <p:cNvSpPr/>
          <p:nvPr/>
        </p:nvSpPr>
        <p:spPr>
          <a:xfrm>
            <a:off x="3017837" y="6354111"/>
            <a:ext cx="9418638" cy="369332"/>
          </a:xfrm>
          <a:prstGeom prst="rect">
            <a:avLst/>
          </a:prstGeom>
        </p:spPr>
        <p:txBody>
          <a:bodyPr wrap="square">
            <a:spAutoFit/>
          </a:bodyPr>
          <a:lstStyle/>
          <a:p>
            <a:r>
              <a:rPr lang="en-US" dirty="0"/>
              <a:t>http://www.nytimes.com/interactive/2008/09/04/business/20080907-metrics-graphic.html</a:t>
            </a:r>
          </a:p>
        </p:txBody>
      </p:sp>
      <p:pic>
        <p:nvPicPr>
          <p:cNvPr id="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2390" y="1554339"/>
            <a:ext cx="7768453" cy="48026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2037" y="1575297"/>
            <a:ext cx="7693978" cy="4741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92186771"/>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738664"/>
          </a:xfrm>
        </p:spPr>
        <p:txBody>
          <a:bodyPr/>
          <a:lstStyle/>
          <a:p>
            <a:pPr marL="0" indent="0">
              <a:buNone/>
            </a:pPr>
            <a:r>
              <a:rPr lang="en-US" dirty="0" smtClean="0"/>
              <a:t> </a:t>
            </a:r>
            <a:endParaRPr lang="en-US" dirty="0"/>
          </a:p>
        </p:txBody>
      </p:sp>
      <p:sp>
        <p:nvSpPr>
          <p:cNvPr id="4" name="Title 3"/>
          <p:cNvSpPr>
            <a:spLocks noGrp="1"/>
          </p:cNvSpPr>
          <p:nvPr>
            <p:ph type="title"/>
          </p:nvPr>
        </p:nvSpPr>
        <p:spPr/>
        <p:txBody>
          <a:bodyPr/>
          <a:lstStyle/>
          <a:p>
            <a:r>
              <a:rPr lang="en-US" dirty="0" smtClean="0"/>
              <a:t>Layering Data With Interaction</a:t>
            </a:r>
            <a:endParaRPr lang="en-US" dirty="0"/>
          </a:p>
        </p:txBody>
      </p:sp>
      <p:sp>
        <p:nvSpPr>
          <p:cNvPr id="6" name="Rectangle 5"/>
          <p:cNvSpPr/>
          <p:nvPr/>
        </p:nvSpPr>
        <p:spPr>
          <a:xfrm>
            <a:off x="3017837" y="6354111"/>
            <a:ext cx="9418638" cy="369332"/>
          </a:xfrm>
          <a:prstGeom prst="rect">
            <a:avLst/>
          </a:prstGeom>
        </p:spPr>
        <p:txBody>
          <a:bodyPr wrap="square">
            <a:spAutoFit/>
          </a:bodyPr>
          <a:lstStyle/>
          <a:p>
            <a:r>
              <a:rPr lang="en-US" dirty="0"/>
              <a:t>http://www.nytimes.com/interactive/2008/09/04/business/20080907-metrics-graphic.html</a:t>
            </a:r>
          </a:p>
        </p:txBody>
      </p:sp>
      <p:pic>
        <p:nvPicPr>
          <p:cNvPr id="7"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32390" y="1554339"/>
            <a:ext cx="7768453" cy="48026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9510" y="1573588"/>
            <a:ext cx="7781333" cy="4802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3725477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4846638" y="1592262"/>
            <a:ext cx="7315203" cy="3657600"/>
          </a:xfrm>
        </p:spPr>
        <p:txBody>
          <a:bodyPr/>
          <a:lstStyle/>
          <a:p>
            <a:r>
              <a:rPr lang="en-US" dirty="0" smtClean="0">
                <a:solidFill>
                  <a:schemeClr val="tx1">
                    <a:lumMod val="75000"/>
                  </a:schemeClr>
                </a:solidFill>
              </a:rPr>
              <a:t>Lauren </a:t>
            </a:r>
            <a:r>
              <a:rPr lang="en-US" dirty="0" err="1" smtClean="0">
                <a:solidFill>
                  <a:schemeClr val="tx1">
                    <a:lumMod val="75000"/>
                  </a:schemeClr>
                </a:solidFill>
              </a:rPr>
              <a:t>Luxenburg</a:t>
            </a:r>
            <a:endParaRPr lang="en-US" dirty="0" smtClean="0">
              <a:solidFill>
                <a:schemeClr val="tx1">
                  <a:lumMod val="75000"/>
                </a:schemeClr>
              </a:solidFill>
            </a:endParaRPr>
          </a:p>
          <a:p>
            <a:r>
              <a:rPr lang="en-US" dirty="0" smtClean="0">
                <a:solidFill>
                  <a:schemeClr val="tx1">
                    <a:lumMod val="75000"/>
                  </a:schemeClr>
                </a:solidFill>
              </a:rPr>
              <a:t>@</a:t>
            </a:r>
            <a:r>
              <a:rPr lang="en-US" dirty="0" err="1" smtClean="0">
                <a:solidFill>
                  <a:schemeClr val="tx1">
                    <a:lumMod val="75000"/>
                  </a:schemeClr>
                </a:solidFill>
              </a:rPr>
              <a:t>LaurenC_Lux</a:t>
            </a:r>
            <a:endParaRPr lang="en-US" dirty="0" smtClean="0">
              <a:solidFill>
                <a:schemeClr val="tx1">
                  <a:lumMod val="75000"/>
                </a:schemeClr>
              </a:solidFill>
            </a:endParaRPr>
          </a:p>
          <a:p>
            <a:endParaRPr lang="en-US" dirty="0" smtClean="0">
              <a:solidFill>
                <a:schemeClr val="tx1">
                  <a:lumMod val="75000"/>
                </a:schemeClr>
              </a:solidFill>
            </a:endParaRPr>
          </a:p>
          <a:p>
            <a:r>
              <a:rPr lang="en-US" dirty="0" smtClean="0">
                <a:solidFill>
                  <a:schemeClr val="tx1">
                    <a:lumMod val="75000"/>
                  </a:schemeClr>
                </a:solidFill>
              </a:rPr>
              <a:t>Director at WPA Research</a:t>
            </a:r>
          </a:p>
          <a:p>
            <a:r>
              <a:rPr lang="en-US" dirty="0" smtClean="0">
                <a:solidFill>
                  <a:schemeClr val="tx1">
                    <a:lumMod val="75000"/>
                  </a:schemeClr>
                </a:solidFill>
              </a:rPr>
              <a:t>lluxenburg@wparesearch.com</a:t>
            </a:r>
            <a:endParaRPr lang="en-US" dirty="0">
              <a:solidFill>
                <a:schemeClr val="tx1">
                  <a:lumMod val="75000"/>
                </a:schemeClr>
              </a:solidFill>
            </a:endParaRPr>
          </a:p>
        </p:txBody>
      </p:sp>
      <p:sp>
        <p:nvSpPr>
          <p:cNvPr id="5" name="Title 4"/>
          <p:cNvSpPr>
            <a:spLocks noGrp="1"/>
          </p:cNvSpPr>
          <p:nvPr>
            <p:ph type="ctrTitle"/>
          </p:nvPr>
        </p:nvSpPr>
        <p:spPr/>
        <p:txBody>
          <a:bodyPr/>
          <a:lstStyle/>
          <a:p>
            <a:r>
              <a:rPr lang="en-US" dirty="0" smtClean="0">
                <a:latin typeface="+mn-lt"/>
                <a:ea typeface="Segoe UI Black" panose="020B0A02040204020203" pitchFamily="34" charset="0"/>
                <a:cs typeface="Segoe UI Black" panose="020B0A02040204020203" pitchFamily="34" charset="0"/>
              </a:rPr>
              <a:t>  Speaker</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32335235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738664"/>
          </a:xfrm>
        </p:spPr>
        <p:txBody>
          <a:bodyPr/>
          <a:lstStyle/>
          <a:p>
            <a:pPr marL="0" indent="0">
              <a:buNone/>
            </a:pPr>
            <a:r>
              <a:rPr lang="en-US" dirty="0" smtClean="0"/>
              <a:t> </a:t>
            </a:r>
            <a:endParaRPr lang="en-US" dirty="0"/>
          </a:p>
        </p:txBody>
      </p:sp>
      <p:sp>
        <p:nvSpPr>
          <p:cNvPr id="4" name="Title 3"/>
          <p:cNvSpPr>
            <a:spLocks noGrp="1"/>
          </p:cNvSpPr>
          <p:nvPr>
            <p:ph type="title"/>
          </p:nvPr>
        </p:nvSpPr>
        <p:spPr/>
        <p:txBody>
          <a:bodyPr/>
          <a:lstStyle/>
          <a:p>
            <a:r>
              <a:rPr lang="en-US" dirty="0" smtClean="0"/>
              <a:t>Layering Data With Interaction</a:t>
            </a:r>
            <a:endParaRPr lang="en-US" dirty="0"/>
          </a:p>
        </p:txBody>
      </p:sp>
      <p:sp>
        <p:nvSpPr>
          <p:cNvPr id="6" name="Rectangle 5"/>
          <p:cNvSpPr/>
          <p:nvPr/>
        </p:nvSpPr>
        <p:spPr>
          <a:xfrm>
            <a:off x="3017837" y="6354111"/>
            <a:ext cx="9418638" cy="369332"/>
          </a:xfrm>
          <a:prstGeom prst="rect">
            <a:avLst/>
          </a:prstGeom>
        </p:spPr>
        <p:txBody>
          <a:bodyPr wrap="square">
            <a:spAutoFit/>
          </a:bodyPr>
          <a:lstStyle/>
          <a:p>
            <a:r>
              <a:rPr lang="en-US" dirty="0"/>
              <a:t>http://www.nytimes.com/interactive/2008/09/04/business/20080907-metrics-graphic.html</a:t>
            </a:r>
          </a:p>
        </p:txBody>
      </p:sp>
      <p:pic>
        <p:nvPicPr>
          <p:cNvPr id="9"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43037" y="1548709"/>
            <a:ext cx="8147157" cy="45694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28403344"/>
      </p:ext>
    </p:extLst>
  </p:cSld>
  <p:clrMapOvr>
    <a:masterClrMapping/>
  </p:clrMapOvr>
  <p:transition>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4801314"/>
          </a:xfrm>
        </p:spPr>
        <p:txBody>
          <a:bodyPr/>
          <a:lstStyle/>
          <a:p>
            <a:pPr marL="0" indent="0">
              <a:buNone/>
            </a:pPr>
            <a:r>
              <a:rPr lang="en-US" dirty="0" smtClean="0"/>
              <a:t>Web accessible</a:t>
            </a:r>
          </a:p>
          <a:p>
            <a:pPr marL="0" indent="0">
              <a:buNone/>
            </a:pPr>
            <a:r>
              <a:rPr lang="en-US" dirty="0" smtClean="0"/>
              <a:t>Rarely mobile-friendly</a:t>
            </a:r>
          </a:p>
          <a:p>
            <a:pPr marL="0" indent="0">
              <a:buNone/>
            </a:pPr>
            <a:r>
              <a:rPr lang="en-US" dirty="0" smtClean="0"/>
              <a:t>Programmatic</a:t>
            </a:r>
          </a:p>
          <a:p>
            <a:pPr marL="0" indent="0">
              <a:buNone/>
            </a:pPr>
            <a:r>
              <a:rPr lang="en-US" dirty="0"/>
              <a:t>	</a:t>
            </a:r>
            <a:r>
              <a:rPr lang="en-US" dirty="0" err="1" smtClean="0"/>
              <a:t>ProcessingJS</a:t>
            </a:r>
            <a:endParaRPr lang="en-US" dirty="0"/>
          </a:p>
          <a:p>
            <a:pPr marL="0" indent="0">
              <a:buNone/>
            </a:pPr>
            <a:r>
              <a:rPr lang="en-US" dirty="0" smtClean="0"/>
              <a:t>	d3.js</a:t>
            </a:r>
          </a:p>
          <a:p>
            <a:pPr marL="0" indent="0">
              <a:buNone/>
            </a:pPr>
            <a:r>
              <a:rPr lang="en-US" dirty="0"/>
              <a:t>	</a:t>
            </a:r>
            <a:r>
              <a:rPr lang="en-US" dirty="0" err="1" smtClean="0"/>
              <a:t>Javascript</a:t>
            </a:r>
            <a:r>
              <a:rPr lang="en-US" dirty="0" smtClean="0"/>
              <a:t> </a:t>
            </a:r>
            <a:r>
              <a:rPr lang="en-US" dirty="0" err="1" smtClean="0"/>
              <a:t>InfoVis</a:t>
            </a:r>
            <a:r>
              <a:rPr lang="en-US" dirty="0" smtClean="0"/>
              <a:t> Toolkit</a:t>
            </a:r>
          </a:p>
          <a:p>
            <a:pPr marL="0" indent="0">
              <a:buNone/>
            </a:pPr>
            <a:r>
              <a:rPr lang="en-US" dirty="0"/>
              <a:t>	</a:t>
            </a:r>
            <a:r>
              <a:rPr lang="en-US" sz="2400" dirty="0"/>
              <a:t>http://philogb.github.io/jit/</a:t>
            </a:r>
          </a:p>
        </p:txBody>
      </p:sp>
      <p:sp>
        <p:nvSpPr>
          <p:cNvPr id="4" name="Title 3"/>
          <p:cNvSpPr>
            <a:spLocks noGrp="1"/>
          </p:cNvSpPr>
          <p:nvPr>
            <p:ph type="title"/>
          </p:nvPr>
        </p:nvSpPr>
        <p:spPr/>
        <p:txBody>
          <a:bodyPr/>
          <a:lstStyle/>
          <a:p>
            <a:r>
              <a:rPr lang="en-US" dirty="0" smtClean="0"/>
              <a:t>Features of Interactive Visualizations</a:t>
            </a:r>
            <a:endParaRPr lang="en-US" dirty="0"/>
          </a:p>
        </p:txBody>
      </p:sp>
      <p:pic>
        <p:nvPicPr>
          <p:cNvPr id="2" name="Picture 1"/>
          <p:cNvPicPr>
            <a:picLocks noChangeAspect="1"/>
          </p:cNvPicPr>
          <p:nvPr/>
        </p:nvPicPr>
        <p:blipFill>
          <a:blip r:embed="rId2"/>
          <a:stretch>
            <a:fillRect/>
          </a:stretch>
        </p:blipFill>
        <p:spPr>
          <a:xfrm>
            <a:off x="6904037" y="1212849"/>
            <a:ext cx="5016758" cy="4419827"/>
          </a:xfrm>
          <a:prstGeom prst="rect">
            <a:avLst/>
          </a:prstGeom>
        </p:spPr>
      </p:pic>
    </p:spTree>
    <p:extLst>
      <p:ext uri="{BB962C8B-B14F-4D97-AF65-F5344CB8AC3E}">
        <p14:creationId xmlns:p14="http://schemas.microsoft.com/office/powerpoint/2010/main" val="207347492"/>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4801314"/>
          </a:xfrm>
        </p:spPr>
        <p:txBody>
          <a:bodyPr/>
          <a:lstStyle/>
          <a:p>
            <a:pPr marL="0" indent="0">
              <a:buNone/>
            </a:pPr>
            <a:r>
              <a:rPr lang="en-US" dirty="0" smtClean="0"/>
              <a:t>Tabs</a:t>
            </a:r>
          </a:p>
          <a:p>
            <a:pPr marL="0" indent="0">
              <a:buNone/>
            </a:pPr>
            <a:endParaRPr lang="en-US" dirty="0" smtClean="0"/>
          </a:p>
          <a:p>
            <a:pPr marL="0" indent="0">
              <a:buNone/>
            </a:pPr>
            <a:r>
              <a:rPr lang="en-US" dirty="0" smtClean="0"/>
              <a:t>Sliders</a:t>
            </a:r>
          </a:p>
          <a:p>
            <a:pPr marL="0" indent="0">
              <a:buNone/>
            </a:pPr>
            <a:endParaRPr lang="en-US" dirty="0"/>
          </a:p>
          <a:p>
            <a:pPr marL="0" indent="0">
              <a:buNone/>
            </a:pPr>
            <a:r>
              <a:rPr lang="en-US" dirty="0" smtClean="0"/>
              <a:t>Mouse Hover</a:t>
            </a:r>
          </a:p>
          <a:p>
            <a:pPr marL="0" indent="0">
              <a:buNone/>
            </a:pPr>
            <a:endParaRPr lang="en-US" dirty="0"/>
          </a:p>
          <a:p>
            <a:pPr marL="0" indent="0">
              <a:buNone/>
            </a:pPr>
            <a:r>
              <a:rPr lang="en-US" dirty="0" smtClean="0"/>
              <a:t>Mouse Click</a:t>
            </a:r>
            <a:endParaRPr lang="en-US" dirty="0"/>
          </a:p>
        </p:txBody>
      </p:sp>
      <p:sp>
        <p:nvSpPr>
          <p:cNvPr id="4" name="Title 3"/>
          <p:cNvSpPr>
            <a:spLocks noGrp="1"/>
          </p:cNvSpPr>
          <p:nvPr>
            <p:ph type="title"/>
          </p:nvPr>
        </p:nvSpPr>
        <p:spPr/>
        <p:txBody>
          <a:bodyPr/>
          <a:lstStyle/>
          <a:p>
            <a:r>
              <a:rPr lang="en-US" dirty="0" smtClean="0"/>
              <a:t>Adding Interaction To A Visualization</a:t>
            </a:r>
            <a:endParaRPr lang="en-US" dirty="0"/>
          </a:p>
        </p:txBody>
      </p:sp>
      <p:pic>
        <p:nvPicPr>
          <p:cNvPr id="2" name="Picture 1"/>
          <p:cNvPicPr>
            <a:picLocks noChangeAspect="1"/>
          </p:cNvPicPr>
          <p:nvPr/>
        </p:nvPicPr>
        <p:blipFill>
          <a:blip r:embed="rId2"/>
          <a:stretch>
            <a:fillRect/>
          </a:stretch>
        </p:blipFill>
        <p:spPr>
          <a:xfrm>
            <a:off x="3594391" y="1363662"/>
            <a:ext cx="8567447" cy="3737109"/>
          </a:xfrm>
          <a:prstGeom prst="rect">
            <a:avLst/>
          </a:prstGeom>
        </p:spPr>
      </p:pic>
      <p:sp>
        <p:nvSpPr>
          <p:cNvPr id="6" name="Rectangle 5"/>
          <p:cNvSpPr/>
          <p:nvPr/>
        </p:nvSpPr>
        <p:spPr>
          <a:xfrm>
            <a:off x="3017837" y="6354111"/>
            <a:ext cx="9418638" cy="646331"/>
          </a:xfrm>
          <a:prstGeom prst="rect">
            <a:avLst/>
          </a:prstGeom>
        </p:spPr>
        <p:txBody>
          <a:bodyPr wrap="square">
            <a:spAutoFit/>
          </a:bodyPr>
          <a:lstStyle/>
          <a:p>
            <a:r>
              <a:rPr lang="en-US" dirty="0"/>
              <a:t>http://</a:t>
            </a:r>
            <a:r>
              <a:rPr lang="en-US" dirty="0" smtClean="0"/>
              <a:t>www.nytimes.com/interactive/2014/06/05/upshot/how-the-recession-reshaped-the-economy-in-255-charts.html</a:t>
            </a:r>
            <a:endParaRPr lang="en-US" dirty="0"/>
          </a:p>
        </p:txBody>
      </p:sp>
    </p:spTree>
    <p:extLst>
      <p:ext uri="{BB962C8B-B14F-4D97-AF65-F5344CB8AC3E}">
        <p14:creationId xmlns:p14="http://schemas.microsoft.com/office/powerpoint/2010/main" val="1618457204"/>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3447098"/>
          </a:xfrm>
        </p:spPr>
        <p:txBody>
          <a:bodyPr/>
          <a:lstStyle/>
          <a:p>
            <a:pPr marL="0" indent="0">
              <a:buNone/>
            </a:pPr>
            <a:r>
              <a:rPr lang="en-US" dirty="0" smtClean="0"/>
              <a:t>Wicked Cool</a:t>
            </a:r>
          </a:p>
          <a:p>
            <a:pPr marL="0" indent="0">
              <a:buNone/>
            </a:pPr>
            <a:endParaRPr lang="en-US" dirty="0" smtClean="0"/>
          </a:p>
          <a:p>
            <a:pPr marL="0" indent="0">
              <a:buNone/>
            </a:pPr>
            <a:r>
              <a:rPr lang="en-US" dirty="0" smtClean="0"/>
              <a:t>Exploration of Large Data Sets</a:t>
            </a:r>
          </a:p>
          <a:p>
            <a:pPr marL="0" indent="0">
              <a:buNone/>
            </a:pPr>
            <a:endParaRPr lang="en-US" dirty="0"/>
          </a:p>
          <a:p>
            <a:pPr marL="0" indent="0">
              <a:buNone/>
            </a:pPr>
            <a:r>
              <a:rPr lang="en-US" dirty="0" smtClean="0"/>
              <a:t>High Visibility, High Engagement</a:t>
            </a:r>
          </a:p>
        </p:txBody>
      </p:sp>
      <p:sp>
        <p:nvSpPr>
          <p:cNvPr id="4" name="Title 3"/>
          <p:cNvSpPr>
            <a:spLocks noGrp="1"/>
          </p:cNvSpPr>
          <p:nvPr>
            <p:ph type="title"/>
          </p:nvPr>
        </p:nvSpPr>
        <p:spPr/>
        <p:txBody>
          <a:bodyPr/>
          <a:lstStyle/>
          <a:p>
            <a:r>
              <a:rPr lang="en-US" dirty="0" smtClean="0"/>
              <a:t>Pros of Interactive Visualizations</a:t>
            </a:r>
            <a:endParaRPr lang="en-US" dirty="0"/>
          </a:p>
        </p:txBody>
      </p:sp>
    </p:spTree>
    <p:extLst>
      <p:ext uri="{BB962C8B-B14F-4D97-AF65-F5344CB8AC3E}">
        <p14:creationId xmlns:p14="http://schemas.microsoft.com/office/powerpoint/2010/main" val="29877353"/>
      </p:ext>
    </p:extLst>
  </p:cSld>
  <p:clrMapOvr>
    <a:masterClrMapping/>
  </p:clrMapOvr>
  <p:transition>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11887200" cy="5478423"/>
          </a:xfrm>
        </p:spPr>
        <p:txBody>
          <a:bodyPr/>
          <a:lstStyle/>
          <a:p>
            <a:pPr marL="0" indent="0">
              <a:buNone/>
            </a:pPr>
            <a:r>
              <a:rPr lang="en-US" dirty="0" smtClean="0"/>
              <a:t>Difficult to share</a:t>
            </a:r>
          </a:p>
          <a:p>
            <a:pPr marL="0" indent="0">
              <a:buNone/>
            </a:pPr>
            <a:endParaRPr lang="en-US" dirty="0"/>
          </a:p>
          <a:p>
            <a:pPr marL="0" indent="0">
              <a:buNone/>
            </a:pPr>
            <a:r>
              <a:rPr lang="en-US" dirty="0" smtClean="0"/>
              <a:t>Not usually touch friendly</a:t>
            </a:r>
          </a:p>
          <a:p>
            <a:pPr marL="0" indent="0">
              <a:buNone/>
            </a:pPr>
            <a:endParaRPr lang="en-US" dirty="0" smtClean="0"/>
          </a:p>
          <a:p>
            <a:pPr marL="0" indent="0">
              <a:buNone/>
            </a:pPr>
            <a:r>
              <a:rPr lang="en-US" dirty="0" smtClean="0"/>
              <a:t>Not search engine friendly</a:t>
            </a:r>
          </a:p>
          <a:p>
            <a:pPr marL="0" indent="0">
              <a:buNone/>
            </a:pPr>
            <a:endParaRPr lang="en-US" dirty="0" smtClean="0"/>
          </a:p>
          <a:p>
            <a:pPr marL="0" indent="0">
              <a:buNone/>
            </a:pPr>
            <a:r>
              <a:rPr lang="en-US" dirty="0" smtClean="0"/>
              <a:t>Time consuming</a:t>
            </a:r>
          </a:p>
          <a:p>
            <a:pPr marL="0" indent="0">
              <a:buNone/>
            </a:pPr>
            <a:endParaRPr lang="en-US" dirty="0"/>
          </a:p>
        </p:txBody>
      </p:sp>
      <p:sp>
        <p:nvSpPr>
          <p:cNvPr id="4" name="Title 3"/>
          <p:cNvSpPr>
            <a:spLocks noGrp="1"/>
          </p:cNvSpPr>
          <p:nvPr>
            <p:ph type="title"/>
          </p:nvPr>
        </p:nvSpPr>
        <p:spPr/>
        <p:txBody>
          <a:bodyPr/>
          <a:lstStyle/>
          <a:p>
            <a:r>
              <a:rPr lang="en-US" dirty="0" smtClean="0"/>
              <a:t>Cons of Interactive Visualizations</a:t>
            </a:r>
            <a:endParaRPr lang="en-US" dirty="0"/>
          </a:p>
        </p:txBody>
      </p:sp>
    </p:spTree>
    <p:extLst>
      <p:ext uri="{BB962C8B-B14F-4D97-AF65-F5344CB8AC3E}">
        <p14:creationId xmlns:p14="http://schemas.microsoft.com/office/powerpoint/2010/main" val="1429321592"/>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Interactive Visualization Team</a:t>
            </a:r>
            <a:endParaRPr lang="en-US" dirty="0"/>
          </a:p>
        </p:txBody>
      </p:sp>
      <p:sp>
        <p:nvSpPr>
          <p:cNvPr id="6" name="Text Placeholder 1"/>
          <p:cNvSpPr txBox="1">
            <a:spLocks/>
          </p:cNvSpPr>
          <p:nvPr/>
        </p:nvSpPr>
        <p:spPr>
          <a:xfrm>
            <a:off x="4046538" y="1028750"/>
            <a:ext cx="4343399" cy="615553"/>
          </a:xfrm>
          <a:prstGeom prst="rect">
            <a:avLst/>
          </a:prstGeom>
        </p:spPr>
        <p:txBody>
          <a:bodyPr vert="horz" wrap="square" lIns="146304" tIns="91440" rIns="146304" bIns="9144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indent="0" algn="ctr">
              <a:buFont typeface="Arial" pitchFamily="34" charset="0"/>
              <a:buNone/>
            </a:pPr>
            <a:r>
              <a:rPr lang="en-US" sz="2800" dirty="0" smtClean="0"/>
              <a:t>Design</a:t>
            </a:r>
            <a:endParaRPr lang="en-US" sz="2800" dirty="0"/>
          </a:p>
        </p:txBody>
      </p:sp>
      <p:sp>
        <p:nvSpPr>
          <p:cNvPr id="7" name="Isosceles Triangle 6"/>
          <p:cNvSpPr/>
          <p:nvPr/>
        </p:nvSpPr>
        <p:spPr bwMode="auto">
          <a:xfrm>
            <a:off x="3920046" y="1516063"/>
            <a:ext cx="4596384" cy="3962400"/>
          </a:xfrm>
          <a:prstGeom prst="triangle">
            <a:avLst/>
          </a:prstGeom>
          <a:solidFill>
            <a:srgbClr val="92D05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40" tIns="91440" rIns="34294" bIns="34294" rtlCol="0" anchor="b" anchorCtr="0"/>
          <a:lstStyle>
            <a:defPPr>
              <a:defRPr lang="en-US"/>
            </a:defPPr>
            <a:lvl1pPr marL="0" algn="l" defTabSz="932742" rtl="0" eaLnBrk="1" latinLnBrk="0" hangingPunct="1">
              <a:defRPr sz="1800" kern="1200">
                <a:solidFill>
                  <a:schemeClr val="lt1"/>
                </a:solidFill>
                <a:latin typeface="+mn-lt"/>
                <a:ea typeface="+mn-ea"/>
                <a:cs typeface="+mn-cs"/>
              </a:defRPr>
            </a:lvl1pPr>
            <a:lvl2pPr marL="466371" algn="l" defTabSz="932742" rtl="0" eaLnBrk="1" latinLnBrk="0" hangingPunct="1">
              <a:defRPr sz="1800" kern="1200">
                <a:solidFill>
                  <a:schemeClr val="lt1"/>
                </a:solidFill>
                <a:latin typeface="+mn-lt"/>
                <a:ea typeface="+mn-ea"/>
                <a:cs typeface="+mn-cs"/>
              </a:defRPr>
            </a:lvl2pPr>
            <a:lvl3pPr marL="932742" algn="l" defTabSz="932742" rtl="0" eaLnBrk="1" latinLnBrk="0" hangingPunct="1">
              <a:defRPr sz="1800" kern="1200">
                <a:solidFill>
                  <a:schemeClr val="lt1"/>
                </a:solidFill>
                <a:latin typeface="+mn-lt"/>
                <a:ea typeface="+mn-ea"/>
                <a:cs typeface="+mn-cs"/>
              </a:defRPr>
            </a:lvl3pPr>
            <a:lvl4pPr marL="1399113" algn="l" defTabSz="932742" rtl="0" eaLnBrk="1" latinLnBrk="0" hangingPunct="1">
              <a:defRPr sz="1800" kern="1200">
                <a:solidFill>
                  <a:schemeClr val="lt1"/>
                </a:solidFill>
                <a:latin typeface="+mn-lt"/>
                <a:ea typeface="+mn-ea"/>
                <a:cs typeface="+mn-cs"/>
              </a:defRPr>
            </a:lvl4pPr>
            <a:lvl5pPr marL="1865484" algn="l" defTabSz="932742" rtl="0" eaLnBrk="1" latinLnBrk="0" hangingPunct="1">
              <a:defRPr sz="1800" kern="1200">
                <a:solidFill>
                  <a:schemeClr val="lt1"/>
                </a:solidFill>
                <a:latin typeface="+mn-lt"/>
                <a:ea typeface="+mn-ea"/>
                <a:cs typeface="+mn-cs"/>
              </a:defRPr>
            </a:lvl5pPr>
            <a:lvl6pPr marL="2331856" algn="l" defTabSz="932742" rtl="0" eaLnBrk="1" latinLnBrk="0" hangingPunct="1">
              <a:defRPr sz="1800" kern="1200">
                <a:solidFill>
                  <a:schemeClr val="lt1"/>
                </a:solidFill>
                <a:latin typeface="+mn-lt"/>
                <a:ea typeface="+mn-ea"/>
                <a:cs typeface="+mn-cs"/>
              </a:defRPr>
            </a:lvl6pPr>
            <a:lvl7pPr marL="2798226" algn="l" defTabSz="932742" rtl="0" eaLnBrk="1" latinLnBrk="0" hangingPunct="1">
              <a:defRPr sz="1800" kern="1200">
                <a:solidFill>
                  <a:schemeClr val="lt1"/>
                </a:solidFill>
                <a:latin typeface="+mn-lt"/>
                <a:ea typeface="+mn-ea"/>
                <a:cs typeface="+mn-cs"/>
              </a:defRPr>
            </a:lvl7pPr>
            <a:lvl8pPr marL="3264597" algn="l" defTabSz="932742" rtl="0" eaLnBrk="1" latinLnBrk="0" hangingPunct="1">
              <a:defRPr sz="1800" kern="1200">
                <a:solidFill>
                  <a:schemeClr val="lt1"/>
                </a:solidFill>
                <a:latin typeface="+mn-lt"/>
                <a:ea typeface="+mn-ea"/>
                <a:cs typeface="+mn-cs"/>
              </a:defRPr>
            </a:lvl8pPr>
            <a:lvl9pPr marL="3730969" algn="l" defTabSz="932742" rtl="0" eaLnBrk="1" latinLnBrk="0" hangingPunct="1">
              <a:defRPr sz="1800" kern="1200">
                <a:solidFill>
                  <a:schemeClr val="lt1"/>
                </a:solidFill>
                <a:latin typeface="+mn-lt"/>
                <a:ea typeface="+mn-ea"/>
                <a:cs typeface="+mn-cs"/>
              </a:defRPr>
            </a:lvl9pPr>
          </a:lstStyle>
          <a:p>
            <a:pPr algn="ctr" defTabSz="932406"/>
            <a:endParaRPr lang="en-US" sz="800" dirty="0">
              <a:gradFill>
                <a:gsLst>
                  <a:gs pos="0">
                    <a:srgbClr val="FFFFFF"/>
                  </a:gs>
                  <a:gs pos="100000">
                    <a:srgbClr val="FFFFFF"/>
                  </a:gs>
                </a:gsLst>
                <a:lin ang="5400000" scaled="0"/>
              </a:gradFill>
              <a:ea typeface="Segoe UI" pitchFamily="34" charset="0"/>
              <a:cs typeface="Segoe UI" pitchFamily="34" charset="0"/>
            </a:endParaRPr>
          </a:p>
        </p:txBody>
      </p:sp>
      <p:sp>
        <p:nvSpPr>
          <p:cNvPr id="8" name="Text Placeholder 1"/>
          <p:cNvSpPr txBox="1">
            <a:spLocks/>
          </p:cNvSpPr>
          <p:nvPr/>
        </p:nvSpPr>
        <p:spPr>
          <a:xfrm>
            <a:off x="1748346" y="5526855"/>
            <a:ext cx="4343399" cy="615553"/>
          </a:xfrm>
          <a:prstGeom prst="rect">
            <a:avLst/>
          </a:prstGeom>
        </p:spPr>
        <p:txBody>
          <a:bodyPr vert="horz" wrap="square" lIns="146304" tIns="91440" rIns="146304" bIns="9144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indent="0" algn="ctr">
              <a:buFont typeface="Arial" pitchFamily="34" charset="0"/>
              <a:buNone/>
            </a:pPr>
            <a:r>
              <a:rPr lang="en-US" sz="2800" dirty="0" smtClean="0"/>
              <a:t>Communication</a:t>
            </a:r>
            <a:endParaRPr lang="en-US" sz="2800" dirty="0"/>
          </a:p>
        </p:txBody>
      </p:sp>
      <p:sp>
        <p:nvSpPr>
          <p:cNvPr id="9" name="Text Placeholder 1"/>
          <p:cNvSpPr txBox="1">
            <a:spLocks/>
          </p:cNvSpPr>
          <p:nvPr/>
        </p:nvSpPr>
        <p:spPr>
          <a:xfrm>
            <a:off x="6344730" y="5526855"/>
            <a:ext cx="4343399" cy="615553"/>
          </a:xfrm>
          <a:prstGeom prst="rect">
            <a:avLst/>
          </a:prstGeom>
        </p:spPr>
        <p:txBody>
          <a:bodyPr vert="horz" wrap="square" lIns="146304" tIns="91440" rIns="146304" bIns="91440" rtlCol="0">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indent="0" algn="ctr">
              <a:buFont typeface="Arial" pitchFamily="34" charset="0"/>
              <a:buNone/>
            </a:pPr>
            <a:r>
              <a:rPr lang="en-US" sz="2800" dirty="0" smtClean="0"/>
              <a:t>Technical</a:t>
            </a:r>
            <a:endParaRPr lang="en-US" sz="2800" dirty="0"/>
          </a:p>
        </p:txBody>
      </p:sp>
    </p:spTree>
    <p:extLst>
      <p:ext uri="{BB962C8B-B14F-4D97-AF65-F5344CB8AC3E}">
        <p14:creationId xmlns:p14="http://schemas.microsoft.com/office/powerpoint/2010/main" val="291675090"/>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274638" y="1212850"/>
            <a:ext cx="6324599" cy="738664"/>
          </a:xfrm>
        </p:spPr>
        <p:txBody>
          <a:bodyPr/>
          <a:lstStyle/>
          <a:p>
            <a:pPr marL="0" indent="0">
              <a:buNone/>
            </a:pPr>
            <a:r>
              <a:rPr lang="en-US" dirty="0" smtClean="0"/>
              <a:t>Multiple Static Visualizations</a:t>
            </a:r>
          </a:p>
        </p:txBody>
      </p:sp>
      <p:sp>
        <p:nvSpPr>
          <p:cNvPr id="4" name="Title 3"/>
          <p:cNvSpPr>
            <a:spLocks noGrp="1"/>
          </p:cNvSpPr>
          <p:nvPr>
            <p:ph type="title"/>
          </p:nvPr>
        </p:nvSpPr>
        <p:spPr/>
        <p:txBody>
          <a:bodyPr/>
          <a:lstStyle/>
          <a:p>
            <a:r>
              <a:rPr lang="en-US" dirty="0" smtClean="0"/>
              <a:t>Alternative to Interactive Visualizations</a:t>
            </a:r>
            <a:endParaRPr lang="en-US" dirty="0"/>
          </a:p>
        </p:txBody>
      </p:sp>
      <p:pic>
        <p:nvPicPr>
          <p:cNvPr id="2" name="Picture 1"/>
          <p:cNvPicPr>
            <a:picLocks noChangeAspect="1"/>
          </p:cNvPicPr>
          <p:nvPr/>
        </p:nvPicPr>
        <p:blipFill>
          <a:blip r:embed="rId2"/>
          <a:stretch>
            <a:fillRect/>
          </a:stretch>
        </p:blipFill>
        <p:spPr>
          <a:xfrm>
            <a:off x="6723962" y="1363662"/>
            <a:ext cx="5366026" cy="5092962"/>
          </a:xfrm>
          <a:prstGeom prst="rect">
            <a:avLst/>
          </a:prstGeom>
        </p:spPr>
      </p:pic>
      <p:sp>
        <p:nvSpPr>
          <p:cNvPr id="3" name="Rectangle 2"/>
          <p:cNvSpPr/>
          <p:nvPr/>
        </p:nvSpPr>
        <p:spPr>
          <a:xfrm>
            <a:off x="4999037" y="6545262"/>
            <a:ext cx="8077200" cy="369332"/>
          </a:xfrm>
          <a:prstGeom prst="rect">
            <a:avLst/>
          </a:prstGeom>
        </p:spPr>
        <p:txBody>
          <a:bodyPr wrap="square">
            <a:spAutoFit/>
          </a:bodyPr>
          <a:lstStyle/>
          <a:p>
            <a:r>
              <a:rPr lang="en-US" dirty="0"/>
              <a:t>http://fivethirtyeight.com/features/where-your-state-gets-its-money/</a:t>
            </a:r>
          </a:p>
        </p:txBody>
      </p:sp>
    </p:spTree>
    <p:extLst>
      <p:ext uri="{BB962C8B-B14F-4D97-AF65-F5344CB8AC3E}">
        <p14:creationId xmlns:p14="http://schemas.microsoft.com/office/powerpoint/2010/main" val="1819441397"/>
      </p:ext>
    </p:extLst>
  </p:cSld>
  <p:clrMapOvr>
    <a:masterClrMapping/>
  </p:clrMapOvr>
  <p:transition>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US" dirty="0">
              <a:solidFill>
                <a:schemeClr val="tx1">
                  <a:lumMod val="75000"/>
                </a:schemeClr>
              </a:solidFill>
            </a:endParaRPr>
          </a:p>
        </p:txBody>
      </p:sp>
      <p:sp>
        <p:nvSpPr>
          <p:cNvPr id="5" name="Title 4"/>
          <p:cNvSpPr>
            <a:spLocks noGrp="1"/>
          </p:cNvSpPr>
          <p:nvPr>
            <p:ph type="ctrTitle"/>
          </p:nvPr>
        </p:nvSpPr>
        <p:spPr>
          <a:xfrm>
            <a:off x="274638" y="1537563"/>
            <a:ext cx="4190999" cy="3919398"/>
          </a:xfrm>
        </p:spPr>
        <p:txBody>
          <a:bodyPr/>
          <a:lstStyle/>
          <a:p>
            <a:r>
              <a:rPr lang="en-US" dirty="0" smtClean="0">
                <a:latin typeface="+mn-lt"/>
                <a:ea typeface="Segoe UI Black" panose="020B0A02040204020203" pitchFamily="34" charset="0"/>
                <a:cs typeface="Segoe UI Black" panose="020B0A02040204020203" pitchFamily="34" charset="0"/>
              </a:rPr>
              <a:t>choosing a visual for promotion</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2649244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8686799" cy="2154436"/>
          </a:xfrm>
        </p:spPr>
        <p:txBody>
          <a:bodyPr/>
          <a:lstStyle/>
          <a:p>
            <a:pPr marL="0" indent="0">
              <a:lnSpc>
                <a:spcPct val="150000"/>
              </a:lnSpc>
              <a:buNone/>
            </a:pPr>
            <a:r>
              <a:rPr lang="en-US" dirty="0" smtClean="0"/>
              <a:t>Facebook, Twitter previews = 9x5 ratio</a:t>
            </a:r>
          </a:p>
          <a:p>
            <a:pPr marL="0" indent="0">
              <a:lnSpc>
                <a:spcPct val="150000"/>
              </a:lnSpc>
              <a:buNone/>
            </a:pPr>
            <a:r>
              <a:rPr lang="en-US" dirty="0" smtClean="0"/>
              <a:t>Instagram = 1 x </a:t>
            </a:r>
            <a:r>
              <a:rPr lang="en-US" dirty="0"/>
              <a:t>1</a:t>
            </a:r>
            <a:endParaRPr lang="en-US" dirty="0" smtClean="0"/>
          </a:p>
        </p:txBody>
      </p:sp>
      <p:sp>
        <p:nvSpPr>
          <p:cNvPr id="6" name="Title 5"/>
          <p:cNvSpPr>
            <a:spLocks noGrp="1"/>
          </p:cNvSpPr>
          <p:nvPr>
            <p:ph type="title"/>
          </p:nvPr>
        </p:nvSpPr>
        <p:spPr/>
        <p:txBody>
          <a:bodyPr/>
          <a:lstStyle/>
          <a:p>
            <a:r>
              <a:rPr lang="en-US" dirty="0" smtClean="0"/>
              <a:t>Sharing through social media</a:t>
            </a:r>
            <a:endParaRPr lang="en-US" dirty="0"/>
          </a:p>
        </p:txBody>
      </p:sp>
    </p:spTree>
    <p:extLst>
      <p:ext uri="{BB962C8B-B14F-4D97-AF65-F5344CB8AC3E}">
        <p14:creationId xmlns:p14="http://schemas.microsoft.com/office/powerpoint/2010/main" val="3400405264"/>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US" dirty="0">
              <a:solidFill>
                <a:schemeClr val="tx1">
                  <a:lumMod val="75000"/>
                </a:schemeClr>
              </a:solidFill>
            </a:endParaRPr>
          </a:p>
        </p:txBody>
      </p:sp>
      <p:sp>
        <p:nvSpPr>
          <p:cNvPr id="5" name="Title 4"/>
          <p:cNvSpPr>
            <a:spLocks noGrp="1"/>
          </p:cNvSpPr>
          <p:nvPr>
            <p:ph type="ctrTitle"/>
          </p:nvPr>
        </p:nvSpPr>
        <p:spPr/>
        <p:txBody>
          <a:bodyPr/>
          <a:lstStyle/>
          <a:p>
            <a:r>
              <a:rPr lang="en-US" dirty="0">
                <a:latin typeface="+mn-lt"/>
                <a:ea typeface="Segoe UI Black" panose="020B0A02040204020203" pitchFamily="34" charset="0"/>
                <a:cs typeface="Segoe UI Black" panose="020B0A02040204020203" pitchFamily="34" charset="0"/>
              </a:rPr>
              <a:t>d</a:t>
            </a:r>
            <a:r>
              <a:rPr lang="en-US" dirty="0" smtClean="0">
                <a:latin typeface="+mn-lt"/>
                <a:ea typeface="Segoe UI Black" panose="020B0A02040204020203" pitchFamily="34" charset="0"/>
                <a:cs typeface="Segoe UI Black" panose="020B0A02040204020203" pitchFamily="34" charset="0"/>
              </a:rPr>
              <a:t>efending your visualization</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1935895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dirty="0" smtClean="0">
                <a:solidFill>
                  <a:schemeClr val="tx1">
                    <a:lumMod val="75000"/>
                  </a:schemeClr>
                </a:solidFill>
              </a:rPr>
              <a:t>Interactive visualizations</a:t>
            </a:r>
          </a:p>
          <a:p>
            <a:r>
              <a:rPr lang="en-US" dirty="0" smtClean="0">
                <a:solidFill>
                  <a:schemeClr val="tx1">
                    <a:lumMod val="75000"/>
                  </a:schemeClr>
                </a:solidFill>
              </a:rPr>
              <a:t>Choosing a visual for promotion</a:t>
            </a:r>
          </a:p>
          <a:p>
            <a:r>
              <a:rPr lang="en-US" dirty="0" smtClean="0">
                <a:solidFill>
                  <a:schemeClr val="tx1">
                    <a:lumMod val="75000"/>
                  </a:schemeClr>
                </a:solidFill>
              </a:rPr>
              <a:t>Sharing best practice</a:t>
            </a:r>
          </a:p>
          <a:p>
            <a:r>
              <a:rPr lang="en-US" dirty="0" smtClean="0">
                <a:solidFill>
                  <a:schemeClr val="tx1">
                    <a:lumMod val="75000"/>
                  </a:schemeClr>
                </a:solidFill>
              </a:rPr>
              <a:t>Defending your visualization</a:t>
            </a:r>
          </a:p>
        </p:txBody>
      </p:sp>
      <p:sp>
        <p:nvSpPr>
          <p:cNvPr id="5" name="Title 4"/>
          <p:cNvSpPr>
            <a:spLocks noGrp="1"/>
          </p:cNvSpPr>
          <p:nvPr>
            <p:ph type="ctrTitle"/>
          </p:nvPr>
        </p:nvSpPr>
        <p:spPr/>
        <p:txBody>
          <a:bodyPr/>
          <a:lstStyle/>
          <a:p>
            <a:r>
              <a:rPr lang="en-US" dirty="0" smtClean="0">
                <a:latin typeface="+mn-lt"/>
                <a:ea typeface="Segoe UI Black" panose="020B0A02040204020203" pitchFamily="34" charset="0"/>
                <a:cs typeface="Segoe UI Black" panose="020B0A02040204020203" pitchFamily="34" charset="0"/>
              </a:rPr>
              <a:t>  Agenda</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62263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Defending – Show Your Work</a:t>
            </a:r>
            <a:endParaRPr lang="en-US" dirty="0"/>
          </a:p>
        </p:txBody>
      </p:sp>
      <p:sp>
        <p:nvSpPr>
          <p:cNvPr id="10" name="Text Placeholder 1"/>
          <p:cNvSpPr txBox="1">
            <a:spLocks/>
          </p:cNvSpPr>
          <p:nvPr/>
        </p:nvSpPr>
        <p:spPr>
          <a:xfrm>
            <a:off x="274638" y="1212850"/>
            <a:ext cx="6705599" cy="4001095"/>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smtClean="0"/>
              <a:t>Make Excel files available for download</a:t>
            </a:r>
          </a:p>
          <a:p>
            <a:pPr marL="0" indent="0">
              <a:buFont typeface="Arial" pitchFamily="34" charset="0"/>
              <a:buNone/>
            </a:pPr>
            <a:endParaRPr lang="en-US" dirty="0"/>
          </a:p>
          <a:p>
            <a:pPr marL="0" indent="0">
              <a:buFont typeface="Arial" pitchFamily="34" charset="0"/>
              <a:buNone/>
            </a:pPr>
            <a:r>
              <a:rPr lang="en-US" dirty="0" smtClean="0"/>
              <a:t>Import files to Google Docs</a:t>
            </a:r>
          </a:p>
          <a:p>
            <a:pPr marL="0" indent="0">
              <a:buFont typeface="Arial" pitchFamily="34" charset="0"/>
              <a:buNone/>
            </a:pPr>
            <a:endParaRPr lang="en-US" dirty="0"/>
          </a:p>
          <a:p>
            <a:pPr marL="0" indent="0">
              <a:buFont typeface="Arial" pitchFamily="34" charset="0"/>
              <a:buNone/>
            </a:pPr>
            <a:r>
              <a:rPr lang="en-US" dirty="0" smtClean="0"/>
              <a:t>		</a:t>
            </a:r>
          </a:p>
        </p:txBody>
      </p:sp>
    </p:spTree>
    <p:extLst>
      <p:ext uri="{BB962C8B-B14F-4D97-AF65-F5344CB8AC3E}">
        <p14:creationId xmlns:p14="http://schemas.microsoft.com/office/powerpoint/2010/main" val="2529980026"/>
      </p:ext>
    </p:extLst>
  </p:cSld>
  <p:clrMapOvr>
    <a:masterClrMapping/>
  </p:clrMapOvr>
  <p:transition>
    <p:fad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Defending – Ready To Be Wrong</a:t>
            </a:r>
            <a:endParaRPr lang="en-US" dirty="0"/>
          </a:p>
        </p:txBody>
      </p:sp>
    </p:spTree>
    <p:extLst>
      <p:ext uri="{BB962C8B-B14F-4D97-AF65-F5344CB8AC3E}">
        <p14:creationId xmlns:p14="http://schemas.microsoft.com/office/powerpoint/2010/main" val="1432710254"/>
      </p:ext>
    </p:extLst>
  </p:cSld>
  <p:clrMapOvr>
    <a:masterClrMapping/>
  </p:clrMapOvr>
  <p:transition>
    <p:fad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US" dirty="0">
              <a:solidFill>
                <a:schemeClr val="tx1">
                  <a:lumMod val="75000"/>
                </a:schemeClr>
              </a:solidFill>
            </a:endParaRPr>
          </a:p>
        </p:txBody>
      </p:sp>
      <p:sp>
        <p:nvSpPr>
          <p:cNvPr id="5" name="Title 4"/>
          <p:cNvSpPr>
            <a:spLocks noGrp="1"/>
          </p:cNvSpPr>
          <p:nvPr>
            <p:ph type="ctrTitle"/>
          </p:nvPr>
        </p:nvSpPr>
        <p:spPr/>
        <p:txBody>
          <a:bodyPr/>
          <a:lstStyle/>
          <a:p>
            <a:r>
              <a:rPr lang="en-US" dirty="0" smtClean="0">
                <a:latin typeface="+mn-lt"/>
                <a:ea typeface="Segoe UI Black" panose="020B0A02040204020203" pitchFamily="34" charset="0"/>
                <a:cs typeface="Segoe UI Black" panose="020B0A02040204020203" pitchFamily="34" charset="0"/>
              </a:rPr>
              <a:t>Where to go from here?</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56693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66088" y="233151"/>
            <a:ext cx="7616261" cy="1034001"/>
          </a:xfrm>
          <a:prstGeom prst="rect">
            <a:avLst/>
          </a:prstGeom>
          <a:noFill/>
        </p:spPr>
        <p:txBody>
          <a:bodyPr wrap="square" rtlCol="0">
            <a:spAutoFit/>
          </a:bodyPr>
          <a:lstStyle/>
          <a:p>
            <a:r>
              <a:rPr lang="en-US" sz="6119" dirty="0">
                <a:latin typeface="Segoe UI Light" pitchFamily="34" charset="0"/>
                <a:ea typeface="Franchise" pitchFamily="49" charset="0"/>
              </a:rPr>
              <a:t>visualization book club</a:t>
            </a:r>
          </a:p>
        </p:txBody>
      </p:sp>
      <p:sp>
        <p:nvSpPr>
          <p:cNvPr id="4" name="Title 3"/>
          <p:cNvSpPr>
            <a:spLocks noGrp="1"/>
          </p:cNvSpPr>
          <p:nvPr>
            <p:ph type="title"/>
          </p:nvPr>
        </p:nvSpPr>
        <p:spPr>
          <a:xfrm>
            <a:off x="2021522" y="1476622"/>
            <a:ext cx="8393430" cy="854886"/>
          </a:xfrm>
        </p:spPr>
        <p:txBody>
          <a:bodyPr>
            <a:normAutofit/>
          </a:bodyPr>
          <a:lstStyle/>
          <a:p>
            <a:r>
              <a:rPr lang="en-US" dirty="0" smtClean="0"/>
              <a:t>Edward </a:t>
            </a:r>
            <a:r>
              <a:rPr lang="en-US" dirty="0" err="1" smtClean="0"/>
              <a:t>Tufte</a:t>
            </a:r>
            <a:endParaRPr lang="en-US" dirty="0"/>
          </a:p>
        </p:txBody>
      </p:sp>
      <p:sp>
        <p:nvSpPr>
          <p:cNvPr id="5" name="Content Placeholder 4"/>
          <p:cNvSpPr>
            <a:spLocks noGrp="1"/>
          </p:cNvSpPr>
          <p:nvPr>
            <p:ph idx="4294967295"/>
          </p:nvPr>
        </p:nvSpPr>
        <p:spPr>
          <a:xfrm>
            <a:off x="2021522" y="2331508"/>
            <a:ext cx="8393430" cy="854886"/>
          </a:xfrm>
          <a:prstGeom prst="rect">
            <a:avLst/>
          </a:prstGeom>
        </p:spPr>
        <p:txBody>
          <a:bodyPr>
            <a:normAutofit/>
          </a:bodyPr>
          <a:lstStyle/>
          <a:p>
            <a:pPr marL="0" indent="0">
              <a:buNone/>
            </a:pPr>
            <a:r>
              <a:rPr lang="en-US" sz="3672" dirty="0">
                <a:ea typeface="Tahoma" pitchFamily="34" charset="0"/>
                <a:cs typeface="Tahoma" pitchFamily="34" charset="0"/>
              </a:rPr>
              <a:t>Information Visualization god</a:t>
            </a:r>
          </a:p>
        </p:txBody>
      </p:sp>
      <p:pic>
        <p:nvPicPr>
          <p:cNvPr id="26626" name="Picture 2" descr="Machine generated alternative text: SECOND EDITION&#10;The Visual Display&#10;of Quantitative Information&#10;EDWARD R. TUFT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99239" y="3030960"/>
            <a:ext cx="2409225" cy="2957774"/>
          </a:xfrm>
          <a:prstGeom prst="rect">
            <a:avLst/>
          </a:prstGeom>
          <a:noFill/>
          <a:extLst>
            <a:ext uri="{909E8E84-426E-40DD-AFC4-6F175D3DCCD1}">
              <a14:hiddenFill xmlns:a14="http://schemas.microsoft.com/office/drawing/2010/main">
                <a:solidFill>
                  <a:srgbClr val="FFFFFF"/>
                </a:solidFill>
              </a14:hiddenFill>
            </a:ext>
          </a:extLst>
        </p:spPr>
      </p:pic>
      <p:pic>
        <p:nvPicPr>
          <p:cNvPr id="26628" name="Picture 4" descr="Machine generated alternative text: Edi.wd R. Tsfw&#10;Envisioning Information&#10;T W V ‘‘ VV V &#10;nc._.c flEltêfl&#10;íkAi4 *Y ( +‘ + &#10;I fltG •n %,ntq&#10;l.  1&#10;e_i . v-#.,. "/>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63159" y="3696224"/>
            <a:ext cx="2298550" cy="2987433"/>
          </a:xfrm>
          <a:prstGeom prst="rect">
            <a:avLst/>
          </a:prstGeom>
          <a:noFill/>
          <a:extLst>
            <a:ext uri="{909E8E84-426E-40DD-AFC4-6F175D3DCCD1}">
              <a14:hiddenFill xmlns:a14="http://schemas.microsoft.com/office/drawing/2010/main">
                <a:solidFill>
                  <a:srgbClr val="FFFFFF"/>
                </a:solidFill>
              </a14:hiddenFill>
            </a:ext>
          </a:extLst>
        </p:spPr>
      </p:pic>
      <p:pic>
        <p:nvPicPr>
          <p:cNvPr id="26630" name="Picture 6" descr="Machine generated alternative text: EDWARD R. TUFTE&#10;VISUAL EXPLANATIONS&#10;I16-&#10;loo.&#10;—&#10;s&#10;m.nwt&#10;46&#10;IMAGES AND QUANTITIES. EVIDENCE AND NARRATIV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83444" y="3030961"/>
            <a:ext cx="2229315" cy="2953243"/>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613321143"/>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91343" y="1365541"/>
            <a:ext cx="8082562" cy="854886"/>
          </a:xfrm>
        </p:spPr>
        <p:txBody>
          <a:bodyPr>
            <a:normAutofit/>
          </a:bodyPr>
          <a:lstStyle/>
          <a:p>
            <a:r>
              <a:rPr lang="en-US" dirty="0" smtClean="0"/>
              <a:t>Ben Fry</a:t>
            </a:r>
            <a:endParaRPr lang="en-US" dirty="0"/>
          </a:p>
        </p:txBody>
      </p:sp>
      <p:sp>
        <p:nvSpPr>
          <p:cNvPr id="5" name="Content Placeholder 4"/>
          <p:cNvSpPr>
            <a:spLocks noGrp="1"/>
          </p:cNvSpPr>
          <p:nvPr>
            <p:ph idx="4294967295"/>
          </p:nvPr>
        </p:nvSpPr>
        <p:spPr>
          <a:xfrm>
            <a:off x="4700699" y="2220427"/>
            <a:ext cx="4973884" cy="2439989"/>
          </a:xfrm>
          <a:prstGeom prst="rect">
            <a:avLst/>
          </a:prstGeom>
        </p:spPr>
        <p:txBody>
          <a:bodyPr>
            <a:normAutofit lnSpcReduction="10000"/>
          </a:bodyPr>
          <a:lstStyle/>
          <a:p>
            <a:pPr marL="0" indent="0">
              <a:buNone/>
            </a:pPr>
            <a:r>
              <a:rPr lang="en-US" sz="3672" dirty="0">
                <a:ea typeface="Tahoma" pitchFamily="34" charset="0"/>
                <a:cs typeface="Tahoma" pitchFamily="34" charset="0"/>
              </a:rPr>
              <a:t>“Visualizing Data”</a:t>
            </a:r>
          </a:p>
          <a:p>
            <a:pPr marL="0" indent="0">
              <a:buNone/>
            </a:pPr>
            <a:endParaRPr lang="en-US" sz="3672" dirty="0">
              <a:ea typeface="Tahoma" pitchFamily="34" charset="0"/>
              <a:cs typeface="Tahoma" pitchFamily="34" charset="0"/>
            </a:endParaRPr>
          </a:p>
          <a:p>
            <a:pPr marL="0" indent="0">
              <a:buNone/>
            </a:pPr>
            <a:r>
              <a:rPr lang="en-US" sz="3672" dirty="0">
                <a:ea typeface="Tahoma" pitchFamily="34" charset="0"/>
                <a:cs typeface="Tahoma" pitchFamily="34" charset="0"/>
              </a:rPr>
              <a:t>Processing</a:t>
            </a:r>
          </a:p>
          <a:p>
            <a:pPr marL="0" indent="0">
              <a:buNone/>
            </a:pPr>
            <a:r>
              <a:rPr lang="en-US" sz="3672" dirty="0">
                <a:ea typeface="Tahoma" pitchFamily="34" charset="0"/>
                <a:cs typeface="Tahoma" pitchFamily="34" charset="0"/>
              </a:rPr>
              <a:t>http://processing.org</a:t>
            </a:r>
          </a:p>
          <a:p>
            <a:pPr marL="0" indent="0">
              <a:buNone/>
            </a:pPr>
            <a:endParaRPr lang="en-US" sz="4080" i="1" dirty="0"/>
          </a:p>
        </p:txBody>
      </p:sp>
      <p:pic>
        <p:nvPicPr>
          <p:cNvPr id="25602" name="Picture 2" descr="Machine generated alternative text: b)LpIori1l’ (DJP Ú*A1ÔN$ 1)i1u u ‘lib&#10;the Processing Em’iro,ime,I&#10;Visualizing&#10;‘ii&#10;CI L ç&#10;OREILLY8&#10;Be,i hv"/>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51037" y="2318816"/>
            <a:ext cx="2469422" cy="3419546"/>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4"/>
          <p:cNvSpPr txBox="1">
            <a:spLocks/>
          </p:cNvSpPr>
          <p:nvPr/>
        </p:nvSpPr>
        <p:spPr>
          <a:xfrm>
            <a:off x="4770437" y="4994760"/>
            <a:ext cx="4973884" cy="1041084"/>
          </a:xfrm>
          <a:prstGeom prst="rect">
            <a:avLst/>
          </a:prstGeom>
        </p:spPr>
        <p:txBody>
          <a:bodyPr vert="horz" lIns="93260" tIns="46630" rIns="93260" bIns="4663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lumMod val="95000"/>
                  </a:schemeClr>
                </a:solidFill>
                <a:latin typeface="Franchise" pitchFamily="49" charset="0"/>
                <a:ea typeface="Franchise" pitchFamily="49" charset="0"/>
                <a:cs typeface="+mn-cs"/>
              </a:defRPr>
            </a:lvl1pPr>
            <a:lvl2pPr marL="742950" indent="-285750" algn="l" defTabSz="914400" rtl="0" eaLnBrk="1" latinLnBrk="0" hangingPunct="1">
              <a:spcBef>
                <a:spcPct val="20000"/>
              </a:spcBef>
              <a:buFont typeface="Arial" pitchFamily="34" charset="0"/>
              <a:buChar char="–"/>
              <a:defRPr sz="2800" kern="1200">
                <a:solidFill>
                  <a:schemeClr val="bg1">
                    <a:lumMod val="95000"/>
                  </a:schemeClr>
                </a:solidFill>
                <a:latin typeface="Franchise" pitchFamily="49" charset="0"/>
                <a:ea typeface="Franchise" pitchFamily="49" charset="0"/>
                <a:cs typeface="+mn-cs"/>
              </a:defRPr>
            </a:lvl2pPr>
            <a:lvl3pPr marL="1143000" indent="-228600" algn="l" defTabSz="914400" rtl="0" eaLnBrk="1" latinLnBrk="0" hangingPunct="1">
              <a:spcBef>
                <a:spcPct val="20000"/>
              </a:spcBef>
              <a:buFont typeface="Arial" pitchFamily="34" charset="0"/>
              <a:buChar char="•"/>
              <a:defRPr sz="2400" kern="1200">
                <a:solidFill>
                  <a:schemeClr val="bg1">
                    <a:lumMod val="95000"/>
                  </a:schemeClr>
                </a:solidFill>
                <a:latin typeface="Franchise" pitchFamily="49" charset="0"/>
                <a:ea typeface="Franchise" pitchFamily="49" charset="0"/>
                <a:cs typeface="+mn-cs"/>
              </a:defRPr>
            </a:lvl3pPr>
            <a:lvl4pPr marL="1600200" indent="-228600" algn="l" defTabSz="914400" rtl="0" eaLnBrk="1" latinLnBrk="0" hangingPunct="1">
              <a:spcBef>
                <a:spcPct val="20000"/>
              </a:spcBef>
              <a:buFont typeface="Arial" pitchFamily="34" charset="0"/>
              <a:buChar char="–"/>
              <a:defRPr sz="2000" kern="1200">
                <a:solidFill>
                  <a:schemeClr val="bg1">
                    <a:lumMod val="95000"/>
                  </a:schemeClr>
                </a:solidFill>
                <a:latin typeface="Franchise" pitchFamily="49" charset="0"/>
                <a:ea typeface="Franchise" pitchFamily="49" charset="0"/>
                <a:cs typeface="+mn-cs"/>
              </a:defRPr>
            </a:lvl4pPr>
            <a:lvl5pPr marL="2057400" indent="-228600" algn="l" defTabSz="914400" rtl="0" eaLnBrk="1" latinLnBrk="0" hangingPunct="1">
              <a:spcBef>
                <a:spcPct val="20000"/>
              </a:spcBef>
              <a:buFont typeface="Arial" pitchFamily="34" charset="0"/>
              <a:buChar char="»"/>
              <a:defRPr sz="2000" kern="1200">
                <a:solidFill>
                  <a:schemeClr val="bg1">
                    <a:lumMod val="95000"/>
                  </a:schemeClr>
                </a:solidFill>
                <a:latin typeface="Franchise" pitchFamily="49" charset="0"/>
                <a:ea typeface="Franchise" pitchFamily="49"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672" dirty="0">
                <a:solidFill>
                  <a:schemeClr val="tx1"/>
                </a:solidFill>
                <a:latin typeface="Segoe WP" pitchFamily="34" charset="0"/>
              </a:rPr>
              <a:t>http://benfry.com/</a:t>
            </a:r>
          </a:p>
          <a:p>
            <a:pPr marL="0" indent="0">
              <a:buNone/>
            </a:pPr>
            <a:endParaRPr lang="en-US" sz="4080" i="1" dirty="0">
              <a:solidFill>
                <a:schemeClr val="tx1"/>
              </a:solidFill>
            </a:endParaRPr>
          </a:p>
        </p:txBody>
      </p:sp>
      <p:sp>
        <p:nvSpPr>
          <p:cNvPr id="8" name="TextBox 7"/>
          <p:cNvSpPr txBox="1"/>
          <p:nvPr/>
        </p:nvSpPr>
        <p:spPr>
          <a:xfrm>
            <a:off x="1866088" y="233151"/>
            <a:ext cx="7616261" cy="1034001"/>
          </a:xfrm>
          <a:prstGeom prst="rect">
            <a:avLst/>
          </a:prstGeom>
          <a:noFill/>
        </p:spPr>
        <p:txBody>
          <a:bodyPr wrap="square" rtlCol="0">
            <a:spAutoFit/>
          </a:bodyPr>
          <a:lstStyle/>
          <a:p>
            <a:r>
              <a:rPr lang="en-US" sz="6119" dirty="0">
                <a:latin typeface="Segoe UI Light" pitchFamily="34" charset="0"/>
                <a:ea typeface="Franchise" pitchFamily="49" charset="0"/>
              </a:rPr>
              <a:t>visualization book club</a:t>
            </a:r>
          </a:p>
        </p:txBody>
      </p:sp>
    </p:spTree>
    <p:custDataLst>
      <p:tags r:id="rId1"/>
    </p:custDataLst>
    <p:extLst>
      <p:ext uri="{BB962C8B-B14F-4D97-AF65-F5344CB8AC3E}">
        <p14:creationId xmlns:p14="http://schemas.microsoft.com/office/powerpoint/2010/main" val="1298774332"/>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66088" y="1243472"/>
            <a:ext cx="8393430" cy="854886"/>
          </a:xfrm>
        </p:spPr>
        <p:txBody>
          <a:bodyPr>
            <a:normAutofit/>
          </a:bodyPr>
          <a:lstStyle/>
          <a:p>
            <a:r>
              <a:rPr lang="en-US" dirty="0" smtClean="0"/>
              <a:t>Nathan </a:t>
            </a:r>
            <a:r>
              <a:rPr lang="en-US" dirty="0" err="1" smtClean="0"/>
              <a:t>Yau</a:t>
            </a:r>
            <a:endParaRPr lang="en-US" dirty="0"/>
          </a:p>
        </p:txBody>
      </p:sp>
      <p:sp>
        <p:nvSpPr>
          <p:cNvPr id="5" name="Content Placeholder 4"/>
          <p:cNvSpPr>
            <a:spLocks noGrp="1"/>
          </p:cNvSpPr>
          <p:nvPr>
            <p:ph idx="4294967295"/>
          </p:nvPr>
        </p:nvSpPr>
        <p:spPr>
          <a:xfrm>
            <a:off x="1866088" y="2098358"/>
            <a:ext cx="3652696" cy="3419546"/>
          </a:xfrm>
          <a:prstGeom prst="rect">
            <a:avLst/>
          </a:prstGeom>
        </p:spPr>
        <p:txBody>
          <a:bodyPr>
            <a:normAutofit/>
          </a:bodyPr>
          <a:lstStyle/>
          <a:p>
            <a:pPr marL="0" indent="0">
              <a:spcBef>
                <a:spcPts val="408"/>
              </a:spcBef>
              <a:buNone/>
            </a:pPr>
            <a:r>
              <a:rPr lang="en-US" sz="2856" dirty="0">
                <a:latin typeface="Tahoma" pitchFamily="34" charset="0"/>
                <a:ea typeface="Tahoma" pitchFamily="34" charset="0"/>
                <a:cs typeface="Tahoma" pitchFamily="34" charset="0"/>
              </a:rPr>
              <a:t>Contributing Author for Beautiful Data</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a:p>
        </p:txBody>
      </p:sp>
      <p:sp>
        <p:nvSpPr>
          <p:cNvPr id="6" name="Content Placeholder 4"/>
          <p:cNvSpPr txBox="1">
            <a:spLocks/>
          </p:cNvSpPr>
          <p:nvPr/>
        </p:nvSpPr>
        <p:spPr>
          <a:xfrm>
            <a:off x="5674218" y="5984204"/>
            <a:ext cx="4740734" cy="621736"/>
          </a:xfrm>
          <a:prstGeom prst="rect">
            <a:avLst/>
          </a:prstGeom>
        </p:spPr>
        <p:txBody>
          <a:bodyPr vert="horz" lIns="93260" tIns="46630" rIns="93260" bIns="46630" rtlCol="0">
            <a:normAutofit fontScale="77500" lnSpcReduction="20000"/>
          </a:bodyPr>
          <a:lstStyle>
            <a:lvl1pPr marL="342900" indent="-342900" algn="l" defTabSz="914400" rtl="0" eaLnBrk="1" latinLnBrk="0" hangingPunct="1">
              <a:spcBef>
                <a:spcPct val="20000"/>
              </a:spcBef>
              <a:buFont typeface="Arial" pitchFamily="34" charset="0"/>
              <a:buChar char="•"/>
              <a:defRPr sz="3200" kern="1200">
                <a:solidFill>
                  <a:schemeClr val="bg1">
                    <a:lumMod val="95000"/>
                  </a:schemeClr>
                </a:solidFill>
                <a:latin typeface="Franchise" pitchFamily="49" charset="0"/>
                <a:ea typeface="Franchise" pitchFamily="49" charset="0"/>
                <a:cs typeface="+mn-cs"/>
              </a:defRPr>
            </a:lvl1pPr>
            <a:lvl2pPr marL="742950" indent="-285750" algn="l" defTabSz="914400" rtl="0" eaLnBrk="1" latinLnBrk="0" hangingPunct="1">
              <a:spcBef>
                <a:spcPct val="20000"/>
              </a:spcBef>
              <a:buFont typeface="Arial" pitchFamily="34" charset="0"/>
              <a:buChar char="–"/>
              <a:defRPr sz="2800" kern="1200">
                <a:solidFill>
                  <a:schemeClr val="bg1">
                    <a:lumMod val="95000"/>
                  </a:schemeClr>
                </a:solidFill>
                <a:latin typeface="Franchise" pitchFamily="49" charset="0"/>
                <a:ea typeface="Franchise" pitchFamily="49" charset="0"/>
                <a:cs typeface="+mn-cs"/>
              </a:defRPr>
            </a:lvl2pPr>
            <a:lvl3pPr marL="1143000" indent="-228600" algn="l" defTabSz="914400" rtl="0" eaLnBrk="1" latinLnBrk="0" hangingPunct="1">
              <a:spcBef>
                <a:spcPct val="20000"/>
              </a:spcBef>
              <a:buFont typeface="Arial" pitchFamily="34" charset="0"/>
              <a:buChar char="•"/>
              <a:defRPr sz="2400" kern="1200">
                <a:solidFill>
                  <a:schemeClr val="bg1">
                    <a:lumMod val="95000"/>
                  </a:schemeClr>
                </a:solidFill>
                <a:latin typeface="Franchise" pitchFamily="49" charset="0"/>
                <a:ea typeface="Franchise" pitchFamily="49" charset="0"/>
                <a:cs typeface="+mn-cs"/>
              </a:defRPr>
            </a:lvl3pPr>
            <a:lvl4pPr marL="1600200" indent="-228600" algn="l" defTabSz="914400" rtl="0" eaLnBrk="1" latinLnBrk="0" hangingPunct="1">
              <a:spcBef>
                <a:spcPct val="20000"/>
              </a:spcBef>
              <a:buFont typeface="Arial" pitchFamily="34" charset="0"/>
              <a:buChar char="–"/>
              <a:defRPr sz="2000" kern="1200">
                <a:solidFill>
                  <a:schemeClr val="bg1">
                    <a:lumMod val="95000"/>
                  </a:schemeClr>
                </a:solidFill>
                <a:latin typeface="Franchise" pitchFamily="49" charset="0"/>
                <a:ea typeface="Franchise" pitchFamily="49" charset="0"/>
                <a:cs typeface="+mn-cs"/>
              </a:defRPr>
            </a:lvl4pPr>
            <a:lvl5pPr marL="2057400" indent="-228600" algn="l" defTabSz="914400" rtl="0" eaLnBrk="1" latinLnBrk="0" hangingPunct="1">
              <a:spcBef>
                <a:spcPct val="20000"/>
              </a:spcBef>
              <a:buFont typeface="Arial" pitchFamily="34" charset="0"/>
              <a:buChar char="»"/>
              <a:defRPr sz="2000" kern="1200">
                <a:solidFill>
                  <a:schemeClr val="bg1">
                    <a:lumMod val="95000"/>
                  </a:schemeClr>
                </a:solidFill>
                <a:latin typeface="Franchise" pitchFamily="49" charset="0"/>
                <a:ea typeface="Franchise" pitchFamily="49"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4080" dirty="0">
                <a:solidFill>
                  <a:schemeClr val="tx1"/>
                </a:solidFill>
                <a:latin typeface="Segoe WP" pitchFamily="34" charset="0"/>
              </a:rPr>
              <a:t>http://flowingdata.com/</a:t>
            </a:r>
          </a:p>
          <a:p>
            <a:pPr marL="0" indent="0">
              <a:buNone/>
            </a:pPr>
            <a:endParaRPr lang="en-US" sz="4080" dirty="0">
              <a:solidFill>
                <a:schemeClr val="tx1"/>
              </a:solidFill>
            </a:endParaRPr>
          </a:p>
        </p:txBody>
      </p:sp>
      <p:pic>
        <p:nvPicPr>
          <p:cNvPr id="23558" name="Picture 6" descr="Machine generated alternative text: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62047" y="3030961"/>
            <a:ext cx="5152905" cy="2602346"/>
          </a:xfrm>
          <a:prstGeom prst="rect">
            <a:avLst/>
          </a:prstGeom>
          <a:noFill/>
          <a:extLst>
            <a:ext uri="{909E8E84-426E-40DD-AFC4-6F175D3DCCD1}">
              <a14:hiddenFill xmlns:a14="http://schemas.microsoft.com/office/drawing/2010/main">
                <a:solidFill>
                  <a:srgbClr val="FFFFFF"/>
                </a:solidFill>
              </a14:hiddenFill>
            </a:ext>
          </a:extLst>
        </p:spPr>
      </p:pic>
      <p:pic>
        <p:nvPicPr>
          <p:cNvPr id="23560" name="Picture 8" descr="Machine generated alternative text: —&#10;e&#10;e&#10;,# ,,&#10;f&#10;‘‚‘il&#10;ial&#10;•I.a&#10;sr&#10;‘t&#10;À&#10;*&#10;I&#10;e&#10;4&#10;o&#10;—&#10;4-sí&#10;."/>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027237" y="3192462"/>
            <a:ext cx="2249067" cy="299056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1866088" y="233151"/>
            <a:ext cx="7616261" cy="1034001"/>
          </a:xfrm>
          <a:prstGeom prst="rect">
            <a:avLst/>
          </a:prstGeom>
          <a:noFill/>
        </p:spPr>
        <p:txBody>
          <a:bodyPr wrap="square" rtlCol="0">
            <a:spAutoFit/>
          </a:bodyPr>
          <a:lstStyle/>
          <a:p>
            <a:r>
              <a:rPr lang="en-US" sz="6119" dirty="0">
                <a:latin typeface="Segoe UI Light" pitchFamily="34" charset="0"/>
                <a:ea typeface="Franchise" pitchFamily="49" charset="0"/>
              </a:rPr>
              <a:t>visualization book club</a:t>
            </a:r>
          </a:p>
        </p:txBody>
      </p:sp>
    </p:spTree>
    <p:custDataLst>
      <p:tags r:id="rId1"/>
    </p:custDataLst>
    <p:extLst>
      <p:ext uri="{BB962C8B-B14F-4D97-AF65-F5344CB8AC3E}">
        <p14:creationId xmlns:p14="http://schemas.microsoft.com/office/powerpoint/2010/main" val="3623017793"/>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866088" y="1243472"/>
            <a:ext cx="8393430" cy="854886"/>
          </a:xfrm>
        </p:spPr>
        <p:txBody>
          <a:bodyPr>
            <a:normAutofit/>
          </a:bodyPr>
          <a:lstStyle/>
          <a:p>
            <a:r>
              <a:rPr lang="en-US" dirty="0" smtClean="0"/>
              <a:t>Nate Silver</a:t>
            </a:r>
            <a:endParaRPr lang="en-US" dirty="0"/>
          </a:p>
        </p:txBody>
      </p:sp>
      <p:sp>
        <p:nvSpPr>
          <p:cNvPr id="5" name="Content Placeholder 4"/>
          <p:cNvSpPr>
            <a:spLocks noGrp="1"/>
          </p:cNvSpPr>
          <p:nvPr>
            <p:ph idx="4294967295"/>
          </p:nvPr>
        </p:nvSpPr>
        <p:spPr>
          <a:xfrm>
            <a:off x="1866088" y="2098358"/>
            <a:ext cx="3652696" cy="3419546"/>
          </a:xfrm>
          <a:prstGeom prst="rect">
            <a:avLst/>
          </a:prstGeom>
        </p:spPr>
        <p:txBody>
          <a:bodyPr>
            <a:normAutofit/>
          </a:bodyPr>
          <a:lstStyle/>
          <a:p>
            <a:pPr marL="0" indent="0">
              <a:buNone/>
            </a:pPr>
            <a:endParaRPr lang="en-US" dirty="0"/>
          </a:p>
          <a:p>
            <a:pPr marL="0" indent="0">
              <a:buNone/>
            </a:pPr>
            <a:endParaRPr lang="en-US" dirty="0" smtClean="0"/>
          </a:p>
          <a:p>
            <a:pPr marL="0" indent="0">
              <a:buNone/>
            </a:pPr>
            <a:endParaRPr lang="en-US" dirty="0"/>
          </a:p>
          <a:p>
            <a:pPr marL="0" indent="0">
              <a:buNone/>
            </a:pPr>
            <a:endParaRPr lang="en-US" dirty="0"/>
          </a:p>
        </p:txBody>
      </p:sp>
      <p:sp>
        <p:nvSpPr>
          <p:cNvPr id="6" name="Content Placeholder 4"/>
          <p:cNvSpPr txBox="1">
            <a:spLocks/>
          </p:cNvSpPr>
          <p:nvPr/>
        </p:nvSpPr>
        <p:spPr>
          <a:xfrm>
            <a:off x="5075237" y="5984204"/>
            <a:ext cx="5339715" cy="621736"/>
          </a:xfrm>
          <a:prstGeom prst="rect">
            <a:avLst/>
          </a:prstGeom>
        </p:spPr>
        <p:txBody>
          <a:bodyPr vert="horz" lIns="93260" tIns="46630" rIns="93260" bIns="46630" rtlCol="0">
            <a:normAutofit fontScale="85000" lnSpcReduction="10000"/>
          </a:bodyPr>
          <a:lstStyle>
            <a:lvl1pPr marL="342900" indent="-342900" algn="l" defTabSz="914400" rtl="0" eaLnBrk="1" latinLnBrk="0" hangingPunct="1">
              <a:spcBef>
                <a:spcPct val="20000"/>
              </a:spcBef>
              <a:buFont typeface="Arial" pitchFamily="34" charset="0"/>
              <a:buChar char="•"/>
              <a:defRPr sz="3200" kern="1200">
                <a:solidFill>
                  <a:schemeClr val="bg1">
                    <a:lumMod val="95000"/>
                  </a:schemeClr>
                </a:solidFill>
                <a:latin typeface="Franchise" pitchFamily="49" charset="0"/>
                <a:ea typeface="Franchise" pitchFamily="49" charset="0"/>
                <a:cs typeface="+mn-cs"/>
              </a:defRPr>
            </a:lvl1pPr>
            <a:lvl2pPr marL="742950" indent="-285750" algn="l" defTabSz="914400" rtl="0" eaLnBrk="1" latinLnBrk="0" hangingPunct="1">
              <a:spcBef>
                <a:spcPct val="20000"/>
              </a:spcBef>
              <a:buFont typeface="Arial" pitchFamily="34" charset="0"/>
              <a:buChar char="–"/>
              <a:defRPr sz="2800" kern="1200">
                <a:solidFill>
                  <a:schemeClr val="bg1">
                    <a:lumMod val="95000"/>
                  </a:schemeClr>
                </a:solidFill>
                <a:latin typeface="Franchise" pitchFamily="49" charset="0"/>
                <a:ea typeface="Franchise" pitchFamily="49" charset="0"/>
                <a:cs typeface="+mn-cs"/>
              </a:defRPr>
            </a:lvl2pPr>
            <a:lvl3pPr marL="1143000" indent="-228600" algn="l" defTabSz="914400" rtl="0" eaLnBrk="1" latinLnBrk="0" hangingPunct="1">
              <a:spcBef>
                <a:spcPct val="20000"/>
              </a:spcBef>
              <a:buFont typeface="Arial" pitchFamily="34" charset="0"/>
              <a:buChar char="•"/>
              <a:defRPr sz="2400" kern="1200">
                <a:solidFill>
                  <a:schemeClr val="bg1">
                    <a:lumMod val="95000"/>
                  </a:schemeClr>
                </a:solidFill>
                <a:latin typeface="Franchise" pitchFamily="49" charset="0"/>
                <a:ea typeface="Franchise" pitchFamily="49" charset="0"/>
                <a:cs typeface="+mn-cs"/>
              </a:defRPr>
            </a:lvl3pPr>
            <a:lvl4pPr marL="1600200" indent="-228600" algn="l" defTabSz="914400" rtl="0" eaLnBrk="1" latinLnBrk="0" hangingPunct="1">
              <a:spcBef>
                <a:spcPct val="20000"/>
              </a:spcBef>
              <a:buFont typeface="Arial" pitchFamily="34" charset="0"/>
              <a:buChar char="–"/>
              <a:defRPr sz="2000" kern="1200">
                <a:solidFill>
                  <a:schemeClr val="bg1">
                    <a:lumMod val="95000"/>
                  </a:schemeClr>
                </a:solidFill>
                <a:latin typeface="Franchise" pitchFamily="49" charset="0"/>
                <a:ea typeface="Franchise" pitchFamily="49" charset="0"/>
                <a:cs typeface="+mn-cs"/>
              </a:defRPr>
            </a:lvl4pPr>
            <a:lvl5pPr marL="2057400" indent="-228600" algn="l" defTabSz="914400" rtl="0" eaLnBrk="1" latinLnBrk="0" hangingPunct="1">
              <a:spcBef>
                <a:spcPct val="20000"/>
              </a:spcBef>
              <a:buFont typeface="Arial" pitchFamily="34" charset="0"/>
              <a:buChar char="»"/>
              <a:defRPr sz="2000" kern="1200">
                <a:solidFill>
                  <a:schemeClr val="bg1">
                    <a:lumMod val="95000"/>
                  </a:schemeClr>
                </a:solidFill>
                <a:latin typeface="Franchise" pitchFamily="49" charset="0"/>
                <a:ea typeface="Franchise" pitchFamily="49"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4080" dirty="0">
                <a:solidFill>
                  <a:schemeClr val="tx1"/>
                </a:solidFill>
                <a:latin typeface="Segoe WP" pitchFamily="34" charset="0"/>
              </a:rPr>
              <a:t>http</a:t>
            </a:r>
            <a:r>
              <a:rPr lang="en-US" sz="4080" dirty="0" smtClean="0">
                <a:solidFill>
                  <a:schemeClr val="tx1"/>
                </a:solidFill>
                <a:latin typeface="Segoe WP" pitchFamily="34" charset="0"/>
              </a:rPr>
              <a:t>://fivethirtyeight.com/</a:t>
            </a:r>
            <a:endParaRPr lang="en-US" sz="4080" dirty="0">
              <a:solidFill>
                <a:schemeClr val="tx1"/>
              </a:solidFill>
              <a:latin typeface="Segoe WP" pitchFamily="34" charset="0"/>
            </a:endParaRPr>
          </a:p>
          <a:p>
            <a:pPr marL="0" indent="0">
              <a:buNone/>
            </a:pPr>
            <a:endParaRPr lang="en-US" sz="4080" dirty="0">
              <a:solidFill>
                <a:schemeClr val="tx1"/>
              </a:solidFill>
            </a:endParaRPr>
          </a:p>
        </p:txBody>
      </p:sp>
      <p:sp>
        <p:nvSpPr>
          <p:cNvPr id="9" name="TextBox 8"/>
          <p:cNvSpPr txBox="1"/>
          <p:nvPr/>
        </p:nvSpPr>
        <p:spPr>
          <a:xfrm>
            <a:off x="1866088" y="233151"/>
            <a:ext cx="7616261" cy="1034001"/>
          </a:xfrm>
          <a:prstGeom prst="rect">
            <a:avLst/>
          </a:prstGeom>
          <a:noFill/>
        </p:spPr>
        <p:txBody>
          <a:bodyPr wrap="square" rtlCol="0">
            <a:spAutoFit/>
          </a:bodyPr>
          <a:lstStyle/>
          <a:p>
            <a:r>
              <a:rPr lang="en-US" sz="6119" dirty="0">
                <a:latin typeface="Segoe UI Light" pitchFamily="34" charset="0"/>
                <a:ea typeface="Franchise" pitchFamily="49" charset="0"/>
              </a:rPr>
              <a:t>visualization book club</a:t>
            </a:r>
          </a:p>
        </p:txBody>
      </p:sp>
      <p:sp>
        <p:nvSpPr>
          <p:cNvPr id="2" name="AutoShape 2" descr="Inline image 4"/>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83413" y="2098358"/>
            <a:ext cx="3669971" cy="3669971"/>
          </a:xfrm>
          <a:prstGeom prst="rect">
            <a:avLst/>
          </a:prstGeom>
        </p:spPr>
      </p:pic>
      <p:pic>
        <p:nvPicPr>
          <p:cNvPr id="7" name="Picture 6"/>
          <p:cNvPicPr>
            <a:picLocks noChangeAspect="1"/>
          </p:cNvPicPr>
          <p:nvPr/>
        </p:nvPicPr>
        <p:blipFill>
          <a:blip r:embed="rId5"/>
          <a:stretch>
            <a:fillRect/>
          </a:stretch>
        </p:blipFill>
        <p:spPr>
          <a:xfrm>
            <a:off x="1963407" y="2193247"/>
            <a:ext cx="2654630" cy="4069744"/>
          </a:xfrm>
          <a:prstGeom prst="rect">
            <a:avLst/>
          </a:prstGeom>
        </p:spPr>
      </p:pic>
    </p:spTree>
    <p:custDataLst>
      <p:tags r:id="rId1"/>
    </p:custDataLst>
    <p:extLst>
      <p:ext uri="{BB962C8B-B14F-4D97-AF65-F5344CB8AC3E}">
        <p14:creationId xmlns:p14="http://schemas.microsoft.com/office/powerpoint/2010/main" val="3415445178"/>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21522" y="1243471"/>
            <a:ext cx="8393430" cy="854886"/>
          </a:xfrm>
        </p:spPr>
        <p:txBody>
          <a:bodyPr>
            <a:normAutofit/>
          </a:bodyPr>
          <a:lstStyle/>
          <a:p>
            <a:r>
              <a:rPr lang="en-US" sz="3672" dirty="0"/>
              <a:t>Beautiful Visualization</a:t>
            </a:r>
          </a:p>
        </p:txBody>
      </p:sp>
      <p:pic>
        <p:nvPicPr>
          <p:cNvPr id="21506" name="Picture 2" descr="Machine generated alternative text: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79637" y="1897062"/>
            <a:ext cx="3312178" cy="435214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866088" y="233151"/>
            <a:ext cx="7616261" cy="1034001"/>
          </a:xfrm>
          <a:prstGeom prst="rect">
            <a:avLst/>
          </a:prstGeom>
          <a:noFill/>
        </p:spPr>
        <p:txBody>
          <a:bodyPr wrap="square" rtlCol="0">
            <a:spAutoFit/>
          </a:bodyPr>
          <a:lstStyle/>
          <a:p>
            <a:r>
              <a:rPr lang="en-US" sz="6119" dirty="0">
                <a:latin typeface="Segoe UI Light" pitchFamily="34" charset="0"/>
                <a:ea typeface="Franchise" pitchFamily="49" charset="0"/>
              </a:rPr>
              <a:t>visualization book club</a:t>
            </a:r>
          </a:p>
        </p:txBody>
      </p:sp>
      <p:sp>
        <p:nvSpPr>
          <p:cNvPr id="5" name="Content Placeholder 4"/>
          <p:cNvSpPr>
            <a:spLocks noGrp="1"/>
          </p:cNvSpPr>
          <p:nvPr>
            <p:ph idx="4294967295"/>
          </p:nvPr>
        </p:nvSpPr>
        <p:spPr>
          <a:xfrm>
            <a:off x="5646364" y="1897062"/>
            <a:ext cx="4973884" cy="2439989"/>
          </a:xfrm>
          <a:prstGeom prst="rect">
            <a:avLst/>
          </a:prstGeom>
        </p:spPr>
        <p:txBody>
          <a:bodyPr>
            <a:normAutofit/>
          </a:bodyPr>
          <a:lstStyle/>
          <a:p>
            <a:pPr marL="0" indent="0">
              <a:buNone/>
            </a:pPr>
            <a:r>
              <a:rPr lang="en-US" sz="3672" dirty="0">
                <a:ea typeface="Tahoma" pitchFamily="34" charset="0"/>
                <a:cs typeface="Tahoma" pitchFamily="34" charset="0"/>
              </a:rPr>
              <a:t>Free Chapter</a:t>
            </a:r>
          </a:p>
          <a:p>
            <a:pPr marL="0" indent="0">
              <a:buNone/>
            </a:pPr>
            <a:r>
              <a:rPr lang="en-US" sz="4080" dirty="0"/>
              <a:t>“Once Upon a Stacked Time Series”</a:t>
            </a:r>
          </a:p>
        </p:txBody>
      </p:sp>
    </p:spTree>
    <p:custDataLst>
      <p:tags r:id="rId1"/>
    </p:custDataLst>
    <p:extLst>
      <p:ext uri="{BB962C8B-B14F-4D97-AF65-F5344CB8AC3E}">
        <p14:creationId xmlns:p14="http://schemas.microsoft.com/office/powerpoint/2010/main" val="2139826637"/>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US" dirty="0">
              <a:solidFill>
                <a:schemeClr val="tx1">
                  <a:lumMod val="75000"/>
                </a:schemeClr>
              </a:solidFill>
            </a:endParaRPr>
          </a:p>
        </p:txBody>
      </p:sp>
      <p:sp>
        <p:nvSpPr>
          <p:cNvPr id="5" name="Title 4"/>
          <p:cNvSpPr>
            <a:spLocks noGrp="1"/>
          </p:cNvSpPr>
          <p:nvPr>
            <p:ph type="ctrTitle"/>
          </p:nvPr>
        </p:nvSpPr>
        <p:spPr/>
        <p:txBody>
          <a:bodyPr/>
          <a:lstStyle/>
          <a:p>
            <a:r>
              <a:rPr lang="en-US" dirty="0" smtClean="0">
                <a:latin typeface="+mn-lt"/>
                <a:ea typeface="Segoe UI Black" panose="020B0A02040204020203" pitchFamily="34" charset="0"/>
                <a:cs typeface="Segoe UI Black" panose="020B0A02040204020203" pitchFamily="34" charset="0"/>
              </a:rPr>
              <a:t>visualization design</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67024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6675437" y="1365250"/>
            <a:ext cx="4419599" cy="993349"/>
          </a:xfrm>
        </p:spPr>
        <p:txBody>
          <a:bodyPr/>
          <a:lstStyle/>
          <a:p>
            <a:pPr marL="0" indent="0" algn="ctr">
              <a:lnSpc>
                <a:spcPct val="150000"/>
              </a:lnSpc>
              <a:buNone/>
            </a:pPr>
            <a:r>
              <a:rPr lang="en-US" dirty="0" smtClean="0"/>
              <a:t>Contrast</a:t>
            </a:r>
          </a:p>
        </p:txBody>
      </p:sp>
      <p:sp>
        <p:nvSpPr>
          <p:cNvPr id="6" name="Title 5"/>
          <p:cNvSpPr>
            <a:spLocks noGrp="1"/>
          </p:cNvSpPr>
          <p:nvPr>
            <p:ph type="title"/>
          </p:nvPr>
        </p:nvSpPr>
        <p:spPr/>
        <p:txBody>
          <a:bodyPr/>
          <a:lstStyle/>
          <a:p>
            <a:r>
              <a:rPr lang="en-US" dirty="0" smtClean="0"/>
              <a:t>Color Design</a:t>
            </a:r>
            <a:endParaRPr lang="en-US" dirty="0"/>
          </a:p>
        </p:txBody>
      </p:sp>
      <p:pic>
        <p:nvPicPr>
          <p:cNvPr id="3" name="Picture 2"/>
          <p:cNvPicPr>
            <a:picLocks noChangeAspect="1"/>
          </p:cNvPicPr>
          <p:nvPr/>
        </p:nvPicPr>
        <p:blipFill>
          <a:blip r:embed="rId2"/>
          <a:stretch>
            <a:fillRect/>
          </a:stretch>
        </p:blipFill>
        <p:spPr>
          <a:xfrm>
            <a:off x="6654799" y="2360186"/>
            <a:ext cx="4191000" cy="3862036"/>
          </a:xfrm>
          <a:prstGeom prst="rect">
            <a:avLst/>
          </a:prstGeom>
        </p:spPr>
      </p:pic>
      <p:sp>
        <p:nvSpPr>
          <p:cNvPr id="8" name="Text Placeholder 6"/>
          <p:cNvSpPr txBox="1">
            <a:spLocks/>
          </p:cNvSpPr>
          <p:nvPr/>
        </p:nvSpPr>
        <p:spPr>
          <a:xfrm>
            <a:off x="427038" y="1365250"/>
            <a:ext cx="4419599" cy="993349"/>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Font typeface="Arial" pitchFamily="34" charset="0"/>
              <a:buNone/>
            </a:pPr>
            <a:r>
              <a:rPr lang="en-US" smtClean="0"/>
              <a:t>Complement</a:t>
            </a:r>
            <a:endParaRPr lang="en-US" dirty="0" smtClean="0"/>
          </a:p>
        </p:txBody>
      </p:sp>
      <p:pic>
        <p:nvPicPr>
          <p:cNvPr id="4" name="Picture 3"/>
          <p:cNvPicPr>
            <a:picLocks noChangeAspect="1"/>
          </p:cNvPicPr>
          <p:nvPr/>
        </p:nvPicPr>
        <p:blipFill>
          <a:blip r:embed="rId3"/>
          <a:stretch>
            <a:fillRect/>
          </a:stretch>
        </p:blipFill>
        <p:spPr>
          <a:xfrm>
            <a:off x="579438" y="2453039"/>
            <a:ext cx="4114800" cy="3345255"/>
          </a:xfrm>
          <a:prstGeom prst="rect">
            <a:avLst/>
          </a:prstGeom>
        </p:spPr>
      </p:pic>
    </p:spTree>
    <p:extLst>
      <p:ext uri="{BB962C8B-B14F-4D97-AF65-F5344CB8AC3E}">
        <p14:creationId xmlns:p14="http://schemas.microsoft.com/office/powerpoint/2010/main" val="422801458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Color Design</a:t>
            </a:r>
            <a:endParaRPr lang="en-US" dirty="0"/>
          </a:p>
        </p:txBody>
      </p:sp>
      <p:sp>
        <p:nvSpPr>
          <p:cNvPr id="2" name="Text Placeholder 1"/>
          <p:cNvSpPr>
            <a:spLocks noGrp="1"/>
          </p:cNvSpPr>
          <p:nvPr>
            <p:ph type="body" sz="quarter" idx="10"/>
          </p:nvPr>
        </p:nvSpPr>
        <p:spPr>
          <a:xfrm>
            <a:off x="274638" y="1212850"/>
            <a:ext cx="11887200" cy="738664"/>
          </a:xfrm>
        </p:spPr>
        <p:txBody>
          <a:bodyPr/>
          <a:lstStyle/>
          <a:p>
            <a:pPr marL="0" indent="0">
              <a:buNone/>
            </a:pPr>
            <a:r>
              <a:rPr lang="en-US" dirty="0" smtClean="0"/>
              <a:t>Intentionally awful</a:t>
            </a:r>
            <a:endParaRPr lang="en-US" dirty="0"/>
          </a:p>
        </p:txBody>
      </p:sp>
      <p:pic>
        <p:nvPicPr>
          <p:cNvPr id="1026" name="Picture 2" descr="Republican version of the House Democrat Health Care Pla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9037" y="1212849"/>
            <a:ext cx="7170738" cy="55263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9625818"/>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Color Design</a:t>
            </a:r>
            <a:endParaRPr lang="en-US" dirty="0"/>
          </a:p>
        </p:txBody>
      </p:sp>
      <p:sp>
        <p:nvSpPr>
          <p:cNvPr id="5" name="TextBox 4"/>
          <p:cNvSpPr txBox="1"/>
          <p:nvPr/>
        </p:nvSpPr>
        <p:spPr>
          <a:xfrm>
            <a:off x="369886" y="1837230"/>
            <a:ext cx="3248026" cy="954107"/>
          </a:xfrm>
          <a:prstGeom prst="rect">
            <a:avLst/>
          </a:prstGeom>
          <a:noFill/>
        </p:spPr>
        <p:txBody>
          <a:bodyPr wrap="square" rtlCol="0">
            <a:spAutoFit/>
          </a:bodyPr>
          <a:lstStyle/>
          <a:p>
            <a:r>
              <a:rPr lang="en-US" sz="2800" dirty="0" smtClean="0">
                <a:latin typeface="Segoe WP" pitchFamily="34" charset="0"/>
              </a:rPr>
              <a:t>Using a hue wheel</a:t>
            </a:r>
          </a:p>
          <a:p>
            <a:endParaRPr lang="en-US" sz="2800" dirty="0" smtClean="0">
              <a:latin typeface="Segoe WP" pitchFamily="34" charset="0"/>
            </a:endParaRPr>
          </a:p>
        </p:txBody>
      </p:sp>
      <p:pic>
        <p:nvPicPr>
          <p:cNvPr id="2" name="Picture 1"/>
          <p:cNvPicPr>
            <a:picLocks noChangeAspect="1"/>
          </p:cNvPicPr>
          <p:nvPr/>
        </p:nvPicPr>
        <p:blipFill>
          <a:blip r:embed="rId2"/>
          <a:stretch>
            <a:fillRect/>
          </a:stretch>
        </p:blipFill>
        <p:spPr>
          <a:xfrm>
            <a:off x="6930256" y="1212848"/>
            <a:ext cx="4882489" cy="4570413"/>
          </a:xfrm>
          <a:prstGeom prst="rect">
            <a:avLst/>
          </a:prstGeom>
        </p:spPr>
      </p:pic>
    </p:spTree>
    <p:extLst>
      <p:ext uri="{BB962C8B-B14F-4D97-AF65-F5344CB8AC3E}">
        <p14:creationId xmlns:p14="http://schemas.microsoft.com/office/powerpoint/2010/main" val="244679661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Color Design</a:t>
            </a:r>
            <a:endParaRPr lang="en-US" dirty="0"/>
          </a:p>
        </p:txBody>
      </p:sp>
      <p:sp>
        <p:nvSpPr>
          <p:cNvPr id="5" name="TextBox 4"/>
          <p:cNvSpPr txBox="1"/>
          <p:nvPr/>
        </p:nvSpPr>
        <p:spPr>
          <a:xfrm>
            <a:off x="369886" y="1837230"/>
            <a:ext cx="3248026" cy="954107"/>
          </a:xfrm>
          <a:prstGeom prst="rect">
            <a:avLst/>
          </a:prstGeom>
          <a:noFill/>
        </p:spPr>
        <p:txBody>
          <a:bodyPr wrap="square" rtlCol="0">
            <a:spAutoFit/>
          </a:bodyPr>
          <a:lstStyle/>
          <a:p>
            <a:r>
              <a:rPr lang="en-US" sz="2800" dirty="0" smtClean="0">
                <a:latin typeface="Segoe WP" pitchFamily="34" charset="0"/>
              </a:rPr>
              <a:t>Online color tools</a:t>
            </a:r>
          </a:p>
          <a:p>
            <a:endParaRPr lang="en-US" sz="2800" dirty="0" smtClean="0">
              <a:latin typeface="Segoe WP" pitchFamily="34" charset="0"/>
            </a:endParaRPr>
          </a:p>
        </p:txBody>
      </p:sp>
      <p:sp>
        <p:nvSpPr>
          <p:cNvPr id="9" name="TextBox 8"/>
          <p:cNvSpPr txBox="1"/>
          <p:nvPr/>
        </p:nvSpPr>
        <p:spPr>
          <a:xfrm>
            <a:off x="420298" y="5913950"/>
            <a:ext cx="5878514" cy="461665"/>
          </a:xfrm>
          <a:prstGeom prst="rect">
            <a:avLst/>
          </a:prstGeom>
          <a:noFill/>
        </p:spPr>
        <p:txBody>
          <a:bodyPr wrap="square" rtlCol="0">
            <a:spAutoFit/>
          </a:bodyPr>
          <a:lstStyle/>
          <a:p>
            <a:r>
              <a:rPr lang="en-US" sz="2400" dirty="0">
                <a:latin typeface="Segoe WP" pitchFamily="34" charset="0"/>
              </a:rPr>
              <a:t>http://colorschemedesigner.com/csd-3.5/</a:t>
            </a:r>
            <a:endParaRPr lang="en-US" sz="2400" dirty="0" smtClean="0">
              <a:latin typeface="Segoe WP" pitchFamily="34" charset="0"/>
            </a:endParaRPr>
          </a:p>
        </p:txBody>
      </p:sp>
      <p:pic>
        <p:nvPicPr>
          <p:cNvPr id="3" name="Picture 2"/>
          <p:cNvPicPr>
            <a:picLocks noChangeAspect="1"/>
          </p:cNvPicPr>
          <p:nvPr/>
        </p:nvPicPr>
        <p:blipFill>
          <a:blip r:embed="rId2"/>
          <a:stretch>
            <a:fillRect/>
          </a:stretch>
        </p:blipFill>
        <p:spPr>
          <a:xfrm>
            <a:off x="6539721" y="1439862"/>
            <a:ext cx="4961909" cy="4936764"/>
          </a:xfrm>
          <a:prstGeom prst="rect">
            <a:avLst/>
          </a:prstGeom>
        </p:spPr>
      </p:pic>
    </p:spTree>
    <p:extLst>
      <p:ext uri="{BB962C8B-B14F-4D97-AF65-F5344CB8AC3E}">
        <p14:creationId xmlns:p14="http://schemas.microsoft.com/office/powerpoint/2010/main" val="293338228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738664"/>
          </a:xfrm>
        </p:spPr>
        <p:txBody>
          <a:bodyPr/>
          <a:lstStyle/>
          <a:p>
            <a:pPr marL="0" indent="0">
              <a:buNone/>
            </a:pPr>
            <a:r>
              <a:rPr lang="en-US" dirty="0" smtClean="0"/>
              <a:t>Minimize textual information</a:t>
            </a:r>
            <a:endParaRPr lang="en-US" dirty="0"/>
          </a:p>
        </p:txBody>
      </p:sp>
      <p:sp>
        <p:nvSpPr>
          <p:cNvPr id="3" name="Title 2"/>
          <p:cNvSpPr>
            <a:spLocks noGrp="1"/>
          </p:cNvSpPr>
          <p:nvPr>
            <p:ph type="title"/>
          </p:nvPr>
        </p:nvSpPr>
        <p:spPr/>
        <p:txBody>
          <a:bodyPr/>
          <a:lstStyle/>
          <a:p>
            <a:r>
              <a:rPr lang="en-US" dirty="0" smtClean="0"/>
              <a:t>Text</a:t>
            </a:r>
            <a:endParaRPr lang="en-US" dirty="0"/>
          </a:p>
        </p:txBody>
      </p:sp>
      <p:pic>
        <p:nvPicPr>
          <p:cNvPr id="5" name="Picture 4"/>
          <p:cNvPicPr>
            <a:picLocks noChangeAspect="1"/>
          </p:cNvPicPr>
          <p:nvPr/>
        </p:nvPicPr>
        <p:blipFill>
          <a:blip r:embed="rId2"/>
          <a:stretch>
            <a:fillRect/>
          </a:stretch>
        </p:blipFill>
        <p:spPr>
          <a:xfrm>
            <a:off x="427037" y="2125662"/>
            <a:ext cx="11209383" cy="4191000"/>
          </a:xfrm>
          <a:prstGeom prst="rect">
            <a:avLst/>
          </a:prstGeom>
        </p:spPr>
      </p:pic>
    </p:spTree>
    <p:extLst>
      <p:ext uri="{BB962C8B-B14F-4D97-AF65-F5344CB8AC3E}">
        <p14:creationId xmlns:p14="http://schemas.microsoft.com/office/powerpoint/2010/main" val="392574639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IMING" val="|2.2|2.6|1.4|0.4|1|0.7|1.4|0.7|0.9|0.7"/>
</p:tagLst>
</file>

<file path=ppt/tags/tag2.xml><?xml version="1.0" encoding="utf-8"?>
<p:tagLst xmlns:a="http://schemas.openxmlformats.org/drawingml/2006/main" xmlns:r="http://schemas.openxmlformats.org/officeDocument/2006/relationships" xmlns:p="http://schemas.openxmlformats.org/presentationml/2006/main">
  <p:tag name="TIMING" val="|2.2|2.6|1.4|0.4|1|0.7|1.4|0.7|0.9|0.7"/>
</p:tagLst>
</file>

<file path=ppt/tags/tag3.xml><?xml version="1.0" encoding="utf-8"?>
<p:tagLst xmlns:a="http://schemas.openxmlformats.org/drawingml/2006/main" xmlns:r="http://schemas.openxmlformats.org/officeDocument/2006/relationships" xmlns:p="http://schemas.openxmlformats.org/presentationml/2006/main">
  <p:tag name="TIMING" val="|2.2|2.6|1.4|0.4|1|0.7|1.4|0.7|0.9|0.7"/>
</p:tagLst>
</file>

<file path=ppt/tags/tag4.xml><?xml version="1.0" encoding="utf-8"?>
<p:tagLst xmlns:a="http://schemas.openxmlformats.org/drawingml/2006/main" xmlns:r="http://schemas.openxmlformats.org/officeDocument/2006/relationships" xmlns:p="http://schemas.openxmlformats.org/presentationml/2006/main">
  <p:tag name="TIMING" val="|2.2|2.6|1.4|0.4|1|0.7|1.4|0.7|0.9|0.7"/>
</p:tagLst>
</file>

<file path=ppt/tags/tag5.xml><?xml version="1.0" encoding="utf-8"?>
<p:tagLst xmlns:a="http://schemas.openxmlformats.org/drawingml/2006/main" xmlns:r="http://schemas.openxmlformats.org/officeDocument/2006/relationships" xmlns:p="http://schemas.openxmlformats.org/presentationml/2006/main">
  <p:tag name="TIMING" val="|2.2|2.6|1.4|0.4|1|0.7|1.4|0.7|0.9|0.7"/>
</p:tagLst>
</file>

<file path=ppt/theme/theme1.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2.xml><?xml version="1.0" encoding="utf-8"?>
<a:theme xmlns:a="http://schemas.openxmlformats.org/drawingml/2006/main" name="LIGHT COLOR TEMPLA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peaker PPT Template Feb12" id="{1F62F72E-3156-4F93-9453-C2255272D65F}" vid="{F8866550-0401-492C-A312-58A8C0666A1D}"/>
    </a:ext>
  </a:extLst>
</a:theme>
</file>

<file path=ppt/theme/theme3.xml><?xml version="1.0" encoding="utf-8"?>
<a:theme xmlns:a="http://schemas.openxmlformats.org/drawingml/2006/main" name="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PresentationsDoc" ma:contentTypeID="0x01010046EBBE4F454C2C47A5E89CD935B1FC7800E83BCD34BAE21044A0567CF64FDFDE54" ma:contentTypeVersion="5" ma:contentTypeDescription="Create a new document." ma:contentTypeScope="" ma:versionID="9f49739d1da212619d044bf1bfa27251">
  <xsd:schema xmlns:xsd="http://www.w3.org/2001/XMLSchema" xmlns:xs="http://www.w3.org/2001/XMLSchema" xmlns:p="http://schemas.microsoft.com/office/2006/metadata/properties" xmlns:ns1="http://schemas.microsoft.com/sharepoint/v3" xmlns:ns2="12a172fe-0250-434a-85cf-03b10810c5e5" xmlns:ns3="230e9df3-be65-4c73-a93b-d1236ebd677e" targetNamespace="http://schemas.microsoft.com/office/2006/metadata/properties" ma:root="true" ma:fieldsID="d1ec06fbcf9feb71c233288b468d8e39" ns1:_="" ns2:_="" ns3:_="">
    <xsd:import namespace="http://schemas.microsoft.com/sharepoint/v3"/>
    <xsd:import namespace="12a172fe-0250-434a-85cf-03b10810c5e5"/>
    <xsd:import namespace="230e9df3-be65-4c73-a93b-d1236ebd677e"/>
    <xsd:element name="properties">
      <xsd:complexType>
        <xsd:sequence>
          <xsd:element name="documentManagement">
            <xsd:complexType>
              <xsd:all>
                <xsd:element ref="ns2:k62f7d35b80b40fb8c27985e50b34fcd" minOccurs="0"/>
                <xsd:element ref="ns3:TaxCatchAll" minOccurs="0"/>
                <xsd:element ref="ns3:TaxCatchAllLabel" minOccurs="0"/>
                <xsd:element ref="ns2:pfbfa50075a04958bd8757dc155d3e08" minOccurs="0"/>
                <xsd:element ref="ns2:h9a868b2ee15488883f623ae5237ecae"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72fbe6ee5ae4131af0832c08ec51202" minOccurs="0"/>
                <xsd:element ref="ns2:eb9cf3a3af7b473faa5c9c98148a90a4" minOccurs="0"/>
                <xsd:element ref="ns2:Session_x0020_Code" minOccurs="0"/>
                <xsd:element ref="ns2:MS_x0020_Content_x0020_Owner" minOccurs="0"/>
                <xsd:element ref="ns2:le8386062bd54e24a95c83b32ccbdb34" minOccurs="0"/>
                <xsd:element ref="ns2:j4d4d959795b4220a289a041ed046605" minOccurs="0"/>
                <xsd:element ref="ns3:TaxKeywordTaxHTField" minOccurs="0"/>
                <xsd:element ref="ns1:AverageRating" minOccurs="0"/>
                <xsd:element ref="ns1:RatingCount" minOccurs="0"/>
                <xsd:element ref="ns1:LikesCount" minOccurs="0"/>
                <xsd:element ref="ns2:SharedWithUsers" minOccurs="0"/>
                <xsd:element ref="ns2: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3" nillable="true" ma:displayName="Rating (0-5)" ma:decimals="2" ma:description="Average value of all the ratings that have been submitted" ma:internalName="AverageRating" ma:readOnly="true">
      <xsd:simpleType>
        <xsd:restriction base="dms:Number"/>
      </xsd:simpleType>
    </xsd:element>
    <xsd:element name="RatingCount" ma:index="34" nillable="true" ma:displayName="Number of Ratings" ma:decimals="0" ma:description="Number of ratings submitted" ma:internalName="RatingCount" ma:readOnly="true">
      <xsd:simpleType>
        <xsd:restriction base="dms:Number"/>
      </xsd:simpleType>
    </xsd:element>
    <xsd:element name="LikesCount" ma:index="35"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2a172fe-0250-434a-85cf-03b10810c5e5" elementFormDefault="qualified">
    <xsd:import namespace="http://schemas.microsoft.com/office/2006/documentManagement/types"/>
    <xsd:import namespace="http://schemas.microsoft.com/office/infopath/2007/PartnerControls"/>
    <xsd:element name="k62f7d35b80b40fb8c27985e50b34fcd" ma:index="8" nillable="true" ma:taxonomy="true" ma:internalName="k62f7d35b80b40fb8c27985e50b34fcd" ma:taxonomyFieldName="Event_x0020_Name" ma:displayName="Event Name" ma:default="" ma:fieldId="{462f7d35-b80b-40fb-8c27-985e50b34fcd}"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pfbfa50075a04958bd8757dc155d3e08" ma:index="12" nillable="true" ma:taxonomy="true" ma:internalName="pfbfa50075a04958bd8757dc155d3e08" ma:taxonomyFieldName="Event_x0020_Location" ma:displayName="Event Location" ma:default="" ma:fieldId="{9fbfa500-75a0-4958-bd87-57dc155d3e08}"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h9a868b2ee15488883f623ae5237ecae" ma:index="14" nillable="true" ma:taxonomy="true" ma:internalName="h9a868b2ee15488883f623ae5237ecae" ma:taxonomyFieldName="Event_x0020_Venue" ma:displayName="Event Venue" ma:default="" ma:fieldId="{19a868b2-ee15-4888-83f6-23ae5237ecae}"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72fbe6ee5ae4131af0832c08ec51202" ma:index="21" nillable="true" ma:taxonomy="true" ma:internalName="o72fbe6ee5ae4131af0832c08ec51202" ma:taxonomyFieldName="Product" ma:displayName="Product" ma:default="" ma:fieldId="{872fbe6e-e5ae-4131-af08-32c08ec51202}"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b9cf3a3af7b473faa5c9c98148a90a4" ma:index="23" nillable="true" ma:taxonomy="true" ma:internalName="eb9cf3a3af7b473faa5c9c98148a90a4" ma:taxonomyFieldName="Campaign" ma:displayName="Campaign" ma:default="" ma:fieldId="{eb9cf3a3-af7b-473f-aa5c-9c98148a90a4}"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e8386062bd54e24a95c83b32ccbdb34" ma:index="27" nillable="true" ma:taxonomy="true" ma:internalName="le8386062bd54e24a95c83b32ccbdb34" ma:taxonomyFieldName="Track" ma:displayName="Track" ma:default="" ma:fieldId="{5e838606-2bd5-4e24-a95c-83b32ccbdb34}" ma:sspId="e385fb40-52d4-4fae-9c5b-3e8ff8a5878e" ma:termSetId="043e2b11-12ce-49cc-a347-2f73f2b7fe4b" ma:anchorId="00000000-0000-0000-0000-000000000000" ma:open="false" ma:isKeyword="false">
      <xsd:complexType>
        <xsd:sequence>
          <xsd:element ref="pc:Terms" minOccurs="0" maxOccurs="1"/>
        </xsd:sequence>
      </xsd:complexType>
    </xsd:element>
    <xsd:element name="j4d4d959795b4220a289a041ed046605" ma:index="29" nillable="true" ma:taxonomy="true" ma:internalName="j4d4d959795b4220a289a041ed046605" ma:taxonomyFieldName="Audience1" ma:displayName="Audience" ma:default="" ma:fieldId="{34d4d959-795b-4220-a289-a041ed046605}"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38" nillable="true" ma:displayName="Sharing Hint Hash"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5b797c71-5459-41dc-9095-63a63c56aa91}" ma:internalName="TaxCatchAll" ma:showField="CatchAllData"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5b797c71-5459-41dc-9095-63a63c56aa91}" ma:internalName="TaxCatchAllLabel" ma:readOnly="true" ma:showField="CatchAllDataLabel"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KeywordTaxHTField" ma:index="31"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h9a868b2ee15488883f623ae5237ecae xmlns="12a172fe-0250-434a-85cf-03b10810c5e5">
      <Terms xmlns="http://schemas.microsoft.com/office/infopath/2007/PartnerControls">
        <TermInfo xmlns="http://schemas.microsoft.com/office/infopath/2007/PartnerControls">
          <TermName xmlns="http://schemas.microsoft.com/office/infopath/2007/PartnerControls">Moscone Center</TermName>
          <TermId xmlns="http://schemas.microsoft.com/office/infopath/2007/PartnerControls">d4f36a2e-dd0d-4424-990f-7c93b4e9f063</TermId>
        </TermInfo>
      </Terms>
    </h9a868b2ee15488883f623ae5237ecae>
    <k62f7d35b80b40fb8c27985e50b34fcd xmlns="12a172fe-0250-434a-85cf-03b10810c5e5">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k62f7d35b80b40fb8c27985e50b34fcd>
    <LikesCount xmlns="http://schemas.microsoft.com/sharepoint/v3" xsi:nil="true"/>
    <pfbfa50075a04958bd8757dc155d3e08 xmlns="12a172fe-0250-434a-85cf-03b10810c5e5">
      <Terms xmlns="http://schemas.microsoft.com/office/infopath/2007/PartnerControls">
        <TermInfo xmlns="http://schemas.microsoft.com/office/infopath/2007/PartnerControls">
          <TermName xmlns="http://schemas.microsoft.com/office/infopath/2007/PartnerControls">San Francisco</TermName>
          <TermId xmlns="http://schemas.microsoft.com/office/infopath/2007/PartnerControls">84dfcb53-432b-499d-8965-93d483d36b4a</TermId>
        </TermInfo>
      </Terms>
    </pfbfa50075a04958bd8757dc155d3e08>
    <Presentation_x0020_Date xmlns="12a172fe-0250-434a-85cf-03b10810c5e5">2015-04-29T00:00:00-07:00</Presentation_x0020_Date>
    <o72fbe6ee5ae4131af0832c08ec51202 xmlns="12a172fe-0250-434a-85cf-03b10810c5e5">
      <Terms xmlns="http://schemas.microsoft.com/office/infopath/2007/PartnerControls"/>
    </o72fbe6ee5ae4131af0832c08ec51202>
    <Event_x0020_Start_x0020_Date xmlns="12a172fe-0250-434a-85cf-03b10810c5e5">2015-04-29T07:00:00+00:00</Event_x0020_Start_x0020_Date>
    <MS_x0020_Content_x0020_Owner xmlns="12a172fe-0250-434a-85cf-03b10810c5e5">
      <UserInfo>
        <DisplayName/>
        <AccountId xsi:nil="true"/>
        <AccountType/>
      </UserInfo>
    </MS_x0020_Content_x0020_Owner>
    <MS_x0020_Speaker xmlns="12a172fe-0250-434a-85cf-03b10810c5e5">
      <UserInfo>
        <DisplayName/>
        <AccountId xsi:nil="true"/>
        <AccountType/>
      </UserInfo>
    </MS_x0020_Speaker>
    <External_x0020_Speaker xmlns="12a172fe-0250-434a-85cf-03b10810c5e5">Chris Anderson, Brett Humphrey</External_x0020_Speaker>
    <Session_x0020_Code xmlns="12a172fe-0250-434a-85cf-03b10810c5e5">2-612</Session_x0020_Code>
    <le8386062bd54e24a95c83b32ccbdb34 xmlns="12a172fe-0250-434a-85cf-03b10810c5e5">
      <Terms xmlns="http://schemas.microsoft.com/office/infopath/2007/PartnerControls"/>
    </le8386062bd54e24a95c83b32ccbdb34>
    <j4d4d959795b4220a289a041ed046605 xmlns="12a172fe-0250-434a-85cf-03b10810c5e5">
      <Terms xmlns="http://schemas.microsoft.com/office/infopath/2007/PartnerControls"/>
    </j4d4d959795b4220a289a041ed046605>
    <Event_x0020_End_x0020_Date xmlns="12a172fe-0250-434a-85cf-03b10810c5e5">2015-05-01T07:00:00+00:00</Event_x0020_End_x0020_Date>
    <TaxKeywordTaxHTField xmlns="230e9df3-be65-4c73-a93b-d1236ebd677e">
      <Terms xmlns="http://schemas.microsoft.com/office/infopath/2007/PartnerControls">
        <TermInfo xmlns="http://schemas.microsoft.com/office/infopath/2007/PartnerControls">
          <TermName xmlns="http://schemas.microsoft.com/office/infopath/2007/PartnerControls">Build 2015</TermName>
          <TermId xmlns="http://schemas.microsoft.com/office/infopath/2007/PartnerControls">54419920-0a06-43b0-b2df-79127b266d93</TermId>
        </TermInfo>
      </Terms>
    </TaxKeywordTaxHTField>
    <TaxCatchAll xmlns="230e9df3-be65-4c73-a93b-d1236ebd677e">
      <Value>173</Value>
      <Value>172</Value>
      <Value>171</Value>
      <Value>170</Value>
    </TaxCatchAll>
    <eb9cf3a3af7b473faa5c9c98148a90a4 xmlns="12a172fe-0250-434a-85cf-03b10810c5e5">
      <Terms xmlns="http://schemas.microsoft.com/office/infopath/2007/PartnerControls"/>
    </eb9cf3a3af7b473faa5c9c98148a90a4>
    <SharingHintHash xmlns="12a172fe-0250-434a-85cf-03b10810c5e5">-103767253</SharingHintHash>
    <SharedWithUsers xmlns="12a172fe-0250-434a-85cf-03b10810c5e5">
      <UserInfo>
        <DisplayName/>
        <AccountId xsi:nil="true"/>
        <AccountType/>
      </UserInfo>
    </SharedWithUsers>
  </documentManagement>
</p:properties>
</file>

<file path=customXml/itemProps1.xml><?xml version="1.0" encoding="utf-8"?>
<ds:datastoreItem xmlns:ds="http://schemas.openxmlformats.org/officeDocument/2006/customXml" ds:itemID="{99E0065C-627B-42FD-A7AD-D2ABAFAC7E7D}">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12a172fe-0250-434a-85cf-03b10810c5e5"/>
    <ds:schemaRef ds:uri="230e9df3-be65-4c73-a93b-d1236ebd677e"/>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F990F116-B58F-4255-B05B-DA3808E0E5C6}">
  <ds:schemaRefs>
    <ds:schemaRef ds:uri="12a172fe-0250-434a-85cf-03b10810c5e5"/>
    <ds:schemaRef ds:uri="http://purl.org/dc/terms/"/>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http://schemas.microsoft.com/office/2006/metadata/properties"/>
    <ds:schemaRef ds:uri="230e9df3-be65-4c73-a93b-d1236ebd677e"/>
    <ds:schemaRef ds:uri="http://schemas.microsoft.com/sharepoint/v3"/>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Build_2015_Template_v02</Template>
  <TotalTime>7739</TotalTime>
  <Words>1595</Words>
  <Application>Microsoft Office PowerPoint</Application>
  <PresentationFormat>Custom</PresentationFormat>
  <Paragraphs>199</Paragraphs>
  <Slides>37</Slides>
  <Notes>13</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37</vt:i4>
      </vt:variant>
    </vt:vector>
  </HeadingPairs>
  <TitlesOfParts>
    <vt:vector size="51" baseType="lpstr">
      <vt:lpstr>Arial</vt:lpstr>
      <vt:lpstr>Avenir LT Pro 45 Book</vt:lpstr>
      <vt:lpstr>Consolas</vt:lpstr>
      <vt:lpstr>Franchise</vt:lpstr>
      <vt:lpstr>MatthiasFont</vt:lpstr>
      <vt:lpstr>ＭＳ Ｐゴシック</vt:lpstr>
      <vt:lpstr>Segoe UI</vt:lpstr>
      <vt:lpstr>Segoe UI Black</vt:lpstr>
      <vt:lpstr>Segoe UI Light</vt:lpstr>
      <vt:lpstr>Segoe WP</vt:lpstr>
      <vt:lpstr>Tahoma</vt:lpstr>
      <vt:lpstr>5-30629_Build_Template_WHITE</vt:lpstr>
      <vt:lpstr>LIGHT COLOR TEMPLATE</vt:lpstr>
      <vt:lpstr>5-30629_Build_Template_DARK BLUE</vt:lpstr>
      <vt:lpstr>Information Visualization  Session 4: Tell Your Story  </vt:lpstr>
      <vt:lpstr>  Speaker</vt:lpstr>
      <vt:lpstr>  Agenda</vt:lpstr>
      <vt:lpstr>visualization design</vt:lpstr>
      <vt:lpstr>Color Design</vt:lpstr>
      <vt:lpstr>Color Design</vt:lpstr>
      <vt:lpstr>Color Design</vt:lpstr>
      <vt:lpstr>Color Design</vt:lpstr>
      <vt:lpstr>Text</vt:lpstr>
      <vt:lpstr>Text - fonts</vt:lpstr>
      <vt:lpstr>Text - fonts</vt:lpstr>
      <vt:lpstr>layout</vt:lpstr>
      <vt:lpstr>layout</vt:lpstr>
      <vt:lpstr>layout</vt:lpstr>
      <vt:lpstr>Start at the end</vt:lpstr>
      <vt:lpstr>interactive visualizations</vt:lpstr>
      <vt:lpstr>Layering Data With Interaction</vt:lpstr>
      <vt:lpstr>Layering Data With Interaction</vt:lpstr>
      <vt:lpstr>Layering Data With Interaction</vt:lpstr>
      <vt:lpstr>Layering Data With Interaction</vt:lpstr>
      <vt:lpstr>Features of Interactive Visualizations</vt:lpstr>
      <vt:lpstr>Adding Interaction To A Visualization</vt:lpstr>
      <vt:lpstr>Pros of Interactive Visualizations</vt:lpstr>
      <vt:lpstr>Cons of Interactive Visualizations</vt:lpstr>
      <vt:lpstr>Interactive Visualization Team</vt:lpstr>
      <vt:lpstr>Alternative to Interactive Visualizations</vt:lpstr>
      <vt:lpstr>choosing a visual for promotion</vt:lpstr>
      <vt:lpstr>Sharing through social media</vt:lpstr>
      <vt:lpstr>defending your visualization</vt:lpstr>
      <vt:lpstr>Defending – Show Your Work</vt:lpstr>
      <vt:lpstr>Defending – Ready To Be Wrong</vt:lpstr>
      <vt:lpstr>Where to go from here?</vt:lpstr>
      <vt:lpstr>Edward Tufte</vt:lpstr>
      <vt:lpstr>Ben Fry</vt:lpstr>
      <vt:lpstr>Nathan Yau</vt:lpstr>
      <vt:lpstr>Nate Silver</vt:lpstr>
      <vt:lpstr>Beautiful Visualization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Accessible Universal Windows Apps</dc:title>
  <dc:subject>Build 2015</dc:subject>
  <dc:creator>Brett Humphrey</dc:creator>
  <cp:keywords>Build 2015</cp:keywords>
  <dc:description>Template: Mitchell Derrey, Silver Fox Productions
Formatting: 
Audience Type:</dc:description>
  <cp:lastModifiedBy>Matthias Shapiro</cp:lastModifiedBy>
  <cp:revision>75</cp:revision>
  <dcterms:created xsi:type="dcterms:W3CDTF">2015-04-24T00:11:16Z</dcterms:created>
  <dcterms:modified xsi:type="dcterms:W3CDTF">2015-11-06T21:31:53Z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0x01010046EBBE4F454C2C47A5E89CD935B1FC7800E83BCD34BAE21044A0567CF64FDFDE54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173;#Moscone Center|d4f36a2e-dd0d-4424-990f-7c93b4e9f063</vt:lpwstr>
  </property>
  <property fmtid="{D5CDD505-2E9C-101B-9397-08002B2CF9AE}" pid="7" name="Track">
    <vt:lpwstr/>
  </property>
  <property fmtid="{D5CDD505-2E9C-101B-9397-08002B2CF9AE}" pid="8" name="Event Location">
    <vt:lpwstr>172;#San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Audience1">
    <vt:lpwstr/>
  </property>
  <property fmtid="{D5CDD505-2E9C-101B-9397-08002B2CF9AE}" pid="12" name="TaxKeyword">
    <vt:lpwstr>170;#Build 2015|54419920-0a06-43b0-b2df-79127b266d93</vt:lpwstr>
  </property>
  <property fmtid="{D5CDD505-2E9C-101B-9397-08002B2CF9AE}" pid="13" name="Event Name">
    <vt:lpwstr>171;#BUILD|58542b36-5bf5-46a6-a53f-a41fb7a73785</vt:lpwstr>
  </property>
</Properties>
</file>

<file path=docProps/thumbnail.jpeg>
</file>